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7" r:id="rId2"/>
    <p:sldId id="256" r:id="rId3"/>
    <p:sldId id="329"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328" r:id="rId18"/>
    <p:sldId id="271" r:id="rId19"/>
    <p:sldId id="272" r:id="rId20"/>
    <p:sldId id="273" r:id="rId21"/>
    <p:sldId id="326" r:id="rId22"/>
    <p:sldId id="274" r:id="rId23"/>
    <p:sldId id="275" r:id="rId24"/>
    <p:sldId id="276" r:id="rId25"/>
    <p:sldId id="277" r:id="rId26"/>
    <p:sldId id="278"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30" r:id="rId49"/>
    <p:sldId id="331" r:id="rId50"/>
    <p:sldId id="302" r:id="rId51"/>
    <p:sldId id="303" r:id="rId52"/>
    <p:sldId id="307" r:id="rId53"/>
    <p:sldId id="306" r:id="rId54"/>
    <p:sldId id="327" r:id="rId55"/>
    <p:sldId id="308" r:id="rId56"/>
    <p:sldId id="309" r:id="rId57"/>
    <p:sldId id="310" r:id="rId58"/>
    <p:sldId id="311" r:id="rId59"/>
    <p:sldId id="312" r:id="rId60"/>
    <p:sldId id="313" r:id="rId61"/>
    <p:sldId id="315" r:id="rId62"/>
    <p:sldId id="316" r:id="rId63"/>
    <p:sldId id="317" r:id="rId64"/>
    <p:sldId id="318" r:id="rId65"/>
    <p:sldId id="319" r:id="rId66"/>
    <p:sldId id="320" r:id="rId67"/>
    <p:sldId id="321" r:id="rId68"/>
    <p:sldId id="322" r:id="rId69"/>
    <p:sldId id="323" r:id="rId70"/>
    <p:sldId id="324" r:id="rId71"/>
    <p:sldId id="325"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E1356E0-9247-4A09-A8C2-1A01D1A49736}">
          <p14:sldIdLst>
            <p14:sldId id="257"/>
            <p14:sldId id="256"/>
            <p14:sldId id="329"/>
            <p14:sldId id="258"/>
            <p14:sldId id="259"/>
          </p14:sldIdLst>
        </p14:section>
        <p14:section name="Part III.1" id="{4AAF0E71-C287-4D57-AB9A-E1A87ED821B5}">
          <p14:sldIdLst>
            <p14:sldId id="260"/>
            <p14:sldId id="261"/>
            <p14:sldId id="262"/>
            <p14:sldId id="263"/>
            <p14:sldId id="264"/>
            <p14:sldId id="265"/>
            <p14:sldId id="266"/>
            <p14:sldId id="267"/>
            <p14:sldId id="268"/>
            <p14:sldId id="269"/>
            <p14:sldId id="270"/>
            <p14:sldId id="328"/>
            <p14:sldId id="271"/>
            <p14:sldId id="272"/>
            <p14:sldId id="273"/>
            <p14:sldId id="326"/>
            <p14:sldId id="274"/>
            <p14:sldId id="275"/>
            <p14:sldId id="276"/>
            <p14:sldId id="277"/>
            <p14:sldId id="278"/>
            <p14:sldId id="280"/>
            <p14:sldId id="281"/>
            <p14:sldId id="282"/>
            <p14:sldId id="283"/>
          </p14:sldIdLst>
        </p14:section>
        <p14:section name="Part III.2" id="{CEBD706A-8E9C-4FD3-A978-2A6B0AE669DF}">
          <p14:sldIdLst>
            <p14:sldId id="284"/>
            <p14:sldId id="285"/>
            <p14:sldId id="286"/>
            <p14:sldId id="287"/>
            <p14:sldId id="288"/>
            <p14:sldId id="289"/>
            <p14:sldId id="290"/>
            <p14:sldId id="291"/>
            <p14:sldId id="292"/>
            <p14:sldId id="293"/>
            <p14:sldId id="294"/>
            <p14:sldId id="295"/>
            <p14:sldId id="296"/>
            <p14:sldId id="297"/>
            <p14:sldId id="298"/>
            <p14:sldId id="299"/>
            <p14:sldId id="300"/>
            <p14:sldId id="330"/>
            <p14:sldId id="331"/>
            <p14:sldId id="302"/>
            <p14:sldId id="303"/>
          </p14:sldIdLst>
        </p14:section>
        <p14:section name="Part III.3" id="{C1CAAA93-55B3-4B51-B8BC-24638F343197}">
          <p14:sldIdLst>
            <p14:sldId id="307"/>
            <p14:sldId id="306"/>
            <p14:sldId id="327"/>
            <p14:sldId id="308"/>
            <p14:sldId id="309"/>
            <p14:sldId id="310"/>
            <p14:sldId id="311"/>
            <p14:sldId id="312"/>
            <p14:sldId id="313"/>
            <p14:sldId id="315"/>
            <p14:sldId id="316"/>
            <p14:sldId id="317"/>
            <p14:sldId id="318"/>
            <p14:sldId id="319"/>
            <p14:sldId id="320"/>
            <p14:sldId id="321"/>
            <p14:sldId id="322"/>
            <p14:sldId id="323"/>
            <p14:sldId id="324"/>
            <p14:sldId id="32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udine Neyen" initials="CN" lastIdx="9" clrIdx="0">
    <p:extLst>
      <p:ext uri="{19B8F6BF-5375-455C-9EA6-DF929625EA0E}">
        <p15:presenceInfo xmlns:p15="http://schemas.microsoft.com/office/powerpoint/2012/main" userId="Claudine Ney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5F5F5"/>
    <a:srgbClr val="FFF7F7"/>
    <a:srgbClr val="FFEBEB"/>
    <a:srgbClr val="F4F9F1"/>
    <a:srgbClr val="F0EBCF"/>
    <a:srgbClr val="FFFFFF"/>
    <a:srgbClr val="EBE3C0"/>
    <a:srgbClr val="F0EAD0"/>
    <a:srgbClr val="F6F2E4"/>
    <a:srgbClr val="EDE4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06" autoAdjust="0"/>
    <p:restoredTop sz="94660"/>
  </p:normalViewPr>
  <p:slideViewPr>
    <p:cSldViewPr snapToGrid="0">
      <p:cViewPr varScale="1">
        <p:scale>
          <a:sx n="94" d="100"/>
          <a:sy n="94" d="100"/>
        </p:scale>
        <p:origin x="1512" y="184"/>
      </p:cViewPr>
      <p:guideLst/>
    </p:cSldViewPr>
  </p:slideViewPr>
  <p:notesTextViewPr>
    <p:cViewPr>
      <p:scale>
        <a:sx n="1" d="1"/>
        <a:sy n="1" d="1"/>
      </p:scale>
      <p:origin x="0" y="0"/>
    </p:cViewPr>
  </p:notesTextViewPr>
  <p:sorterViewPr>
    <p:cViewPr>
      <p:scale>
        <a:sx n="100" d="100"/>
        <a:sy n="100" d="100"/>
      </p:scale>
      <p:origin x="0" y="-978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07D657-9392-4167-A7E1-9A026C4E95F3}"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A9740298-AF22-44F7-9606-5828C65FEC6E}">
      <dgm:prSet custT="1"/>
      <dgm:spPr/>
      <dgm:t>
        <a:bodyPr/>
        <a:lstStyle/>
        <a:p>
          <a:r>
            <a:rPr lang="fr-CH" sz="1800" b="1" noProof="0" dirty="0">
              <a:latin typeface="+mj-lt"/>
            </a:rPr>
            <a:t>Définition</a:t>
          </a:r>
          <a:endParaRPr lang="fr-CH" sz="1800" noProof="0" dirty="0">
            <a:latin typeface="+mj-lt"/>
          </a:endParaRPr>
        </a:p>
      </dgm:t>
    </dgm:pt>
    <dgm:pt modelId="{0F3B828E-C08C-443B-B261-123ED2679340}" type="parTrans" cxnId="{56785E3B-4B62-4903-964D-229AFE0FF527}">
      <dgm:prSet/>
      <dgm:spPr/>
      <dgm:t>
        <a:bodyPr/>
        <a:lstStyle/>
        <a:p>
          <a:endParaRPr lang="fr-CH" sz="1800" noProof="0" dirty="0">
            <a:latin typeface="+mj-lt"/>
          </a:endParaRPr>
        </a:p>
      </dgm:t>
    </dgm:pt>
    <dgm:pt modelId="{0F99947D-9189-4B09-BB74-E528DAE582B0}" type="sibTrans" cxnId="{56785E3B-4B62-4903-964D-229AFE0FF527}">
      <dgm:prSet/>
      <dgm:spPr/>
      <dgm:t>
        <a:bodyPr/>
        <a:lstStyle/>
        <a:p>
          <a:endParaRPr lang="fr-CH" sz="1800" noProof="0" dirty="0">
            <a:latin typeface="+mj-lt"/>
          </a:endParaRPr>
        </a:p>
      </dgm:t>
    </dgm:pt>
    <dgm:pt modelId="{A0A7A1FA-8815-47D4-8793-BF5E9806EFC1}">
      <dgm:prSet custT="1"/>
      <dgm:spPr/>
      <dgm:t>
        <a:bodyPr/>
        <a:lstStyle/>
        <a:p>
          <a:r>
            <a:rPr lang="fr-CH" sz="1800" b="1" noProof="0" dirty="0">
              <a:latin typeface="+mj-lt"/>
            </a:rPr>
            <a:t>Antigène: </a:t>
          </a:r>
          <a:r>
            <a:rPr lang="fr-CH" sz="1800" b="0" noProof="0" dirty="0">
              <a:latin typeface="+mj-lt"/>
            </a:rPr>
            <a:t>toute</a:t>
          </a:r>
          <a:r>
            <a:rPr lang="fr-CH" sz="1800" noProof="0" dirty="0">
              <a:latin typeface="+mj-lt"/>
            </a:rPr>
            <a:t> substance reconnue par les lymphocytes T ou B via leurs récepteurs de surface et/ou les anticorps sécrétés par les cellules B</a:t>
          </a:r>
        </a:p>
      </dgm:t>
    </dgm:pt>
    <dgm:pt modelId="{D3D3AFB3-AEE8-4C11-8BFB-392711F872B5}" type="parTrans" cxnId="{7497060F-3FDA-4191-8B86-982F7C7C3DA1}">
      <dgm:prSet/>
      <dgm:spPr/>
      <dgm:t>
        <a:bodyPr/>
        <a:lstStyle/>
        <a:p>
          <a:endParaRPr lang="fr-CH" sz="1800" noProof="0" dirty="0">
            <a:latin typeface="+mj-lt"/>
          </a:endParaRPr>
        </a:p>
      </dgm:t>
    </dgm:pt>
    <dgm:pt modelId="{29A0C76A-7531-4728-A05F-41E02AA5E515}" type="sibTrans" cxnId="{7497060F-3FDA-4191-8B86-982F7C7C3DA1}">
      <dgm:prSet/>
      <dgm:spPr/>
      <dgm:t>
        <a:bodyPr/>
        <a:lstStyle/>
        <a:p>
          <a:endParaRPr lang="fr-CH" sz="1800" noProof="0" dirty="0">
            <a:latin typeface="+mj-lt"/>
          </a:endParaRPr>
        </a:p>
      </dgm:t>
    </dgm:pt>
    <dgm:pt modelId="{11EE30DD-05D5-412C-8C71-EC4AB2FCFC5F}">
      <dgm:prSet custT="1"/>
      <dgm:spPr/>
      <dgm:t>
        <a:bodyPr/>
        <a:lstStyle/>
        <a:p>
          <a:r>
            <a:rPr lang="fr-CH" sz="1800" b="1" noProof="0" dirty="0">
              <a:latin typeface="+mj-lt"/>
            </a:rPr>
            <a:t>Épitope: </a:t>
          </a:r>
          <a:r>
            <a:rPr lang="fr-CH" sz="1800" noProof="0" dirty="0">
              <a:latin typeface="+mj-lt"/>
            </a:rPr>
            <a:t>domaine de l'antigène reconnu par les immunoglobulines</a:t>
          </a:r>
        </a:p>
      </dgm:t>
    </dgm:pt>
    <dgm:pt modelId="{F6B65DE1-556D-4121-B1B1-70AEEF73D637}" type="parTrans" cxnId="{4DF4C314-F3D7-438C-97BC-0730E613FF4E}">
      <dgm:prSet/>
      <dgm:spPr/>
      <dgm:t>
        <a:bodyPr/>
        <a:lstStyle/>
        <a:p>
          <a:endParaRPr lang="fr-CH" sz="1800" noProof="0" dirty="0">
            <a:latin typeface="+mj-lt"/>
          </a:endParaRPr>
        </a:p>
      </dgm:t>
    </dgm:pt>
    <dgm:pt modelId="{C516246B-5896-469D-86D7-CB7BD578D51E}" type="sibTrans" cxnId="{4DF4C314-F3D7-438C-97BC-0730E613FF4E}">
      <dgm:prSet/>
      <dgm:spPr/>
      <dgm:t>
        <a:bodyPr/>
        <a:lstStyle/>
        <a:p>
          <a:endParaRPr lang="fr-CH" sz="1800" noProof="0" dirty="0">
            <a:latin typeface="+mj-lt"/>
          </a:endParaRPr>
        </a:p>
      </dgm:t>
    </dgm:pt>
    <dgm:pt modelId="{99492DA4-9C83-4F38-B754-C79ADA14252A}">
      <dgm:prSet custT="1"/>
      <dgm:spPr/>
      <dgm:t>
        <a:bodyPr/>
        <a:lstStyle/>
        <a:p>
          <a:r>
            <a:rPr lang="fr-CH" sz="1800" b="1" noProof="0" dirty="0">
              <a:latin typeface="+mj-lt"/>
            </a:rPr>
            <a:t>Nature </a:t>
          </a:r>
          <a:endParaRPr lang="fr-CH" sz="1800" noProof="0" dirty="0">
            <a:latin typeface="+mj-lt"/>
          </a:endParaRPr>
        </a:p>
      </dgm:t>
    </dgm:pt>
    <dgm:pt modelId="{640A0C78-6805-4639-8604-7EFD6492BC9C}" type="parTrans" cxnId="{18421D6E-4C10-4A8D-BC78-DF552626D94B}">
      <dgm:prSet/>
      <dgm:spPr/>
      <dgm:t>
        <a:bodyPr/>
        <a:lstStyle/>
        <a:p>
          <a:endParaRPr lang="fr-CH" sz="1800" noProof="0" dirty="0">
            <a:latin typeface="+mj-lt"/>
          </a:endParaRPr>
        </a:p>
      </dgm:t>
    </dgm:pt>
    <dgm:pt modelId="{9115C6AD-C45D-406D-AFA6-30E920037E24}" type="sibTrans" cxnId="{18421D6E-4C10-4A8D-BC78-DF552626D94B}">
      <dgm:prSet/>
      <dgm:spPr/>
      <dgm:t>
        <a:bodyPr/>
        <a:lstStyle/>
        <a:p>
          <a:endParaRPr lang="fr-CH" sz="1800" noProof="0" dirty="0">
            <a:latin typeface="+mj-lt"/>
          </a:endParaRPr>
        </a:p>
      </dgm:t>
    </dgm:pt>
    <dgm:pt modelId="{A96C2DBE-3E6C-4F49-ABCF-8FE6EF219B03}">
      <dgm:prSet custT="1"/>
      <dgm:spPr/>
      <dgm:t>
        <a:bodyPr/>
        <a:lstStyle/>
        <a:p>
          <a:r>
            <a:rPr lang="fr-CH" sz="1800" noProof="0" dirty="0">
              <a:latin typeface="+mj-lt"/>
            </a:rPr>
            <a:t>protéines &amp; glycoprotéines</a:t>
          </a:r>
        </a:p>
      </dgm:t>
    </dgm:pt>
    <dgm:pt modelId="{66C93AB0-F262-41B6-AE50-E9DAF9323D39}" type="parTrans" cxnId="{58B06C12-E785-47BC-B0ED-7342A8657789}">
      <dgm:prSet/>
      <dgm:spPr/>
      <dgm:t>
        <a:bodyPr/>
        <a:lstStyle/>
        <a:p>
          <a:endParaRPr lang="fr-CH" sz="1800" noProof="0" dirty="0">
            <a:latin typeface="+mj-lt"/>
          </a:endParaRPr>
        </a:p>
      </dgm:t>
    </dgm:pt>
    <dgm:pt modelId="{6F6B6DE7-A37D-416C-8977-4F681B59C785}" type="sibTrans" cxnId="{58B06C12-E785-47BC-B0ED-7342A8657789}">
      <dgm:prSet/>
      <dgm:spPr/>
      <dgm:t>
        <a:bodyPr/>
        <a:lstStyle/>
        <a:p>
          <a:endParaRPr lang="fr-CH" sz="1800" noProof="0" dirty="0">
            <a:latin typeface="+mj-lt"/>
          </a:endParaRPr>
        </a:p>
      </dgm:t>
    </dgm:pt>
    <dgm:pt modelId="{90A42371-0E15-4CBF-B23C-27A7F75FF3AC}">
      <dgm:prSet custT="1"/>
      <dgm:spPr/>
      <dgm:t>
        <a:bodyPr/>
        <a:lstStyle/>
        <a:p>
          <a:r>
            <a:rPr lang="fr-CH" sz="1800" noProof="0" dirty="0">
              <a:latin typeface="+mj-lt"/>
            </a:rPr>
            <a:t>polysaccharides</a:t>
          </a:r>
        </a:p>
      </dgm:t>
    </dgm:pt>
    <dgm:pt modelId="{762A99C2-5479-4817-AD74-8BBF0D9A8E2D}" type="parTrans" cxnId="{3F837C93-C1EA-4F6E-851B-5F57CDCD8262}">
      <dgm:prSet/>
      <dgm:spPr/>
      <dgm:t>
        <a:bodyPr/>
        <a:lstStyle/>
        <a:p>
          <a:endParaRPr lang="fr-CH" sz="1800" noProof="0" dirty="0">
            <a:latin typeface="+mj-lt"/>
          </a:endParaRPr>
        </a:p>
      </dgm:t>
    </dgm:pt>
    <dgm:pt modelId="{653881C6-FE20-43A0-AD7D-61CF77D4177F}" type="sibTrans" cxnId="{3F837C93-C1EA-4F6E-851B-5F57CDCD8262}">
      <dgm:prSet/>
      <dgm:spPr/>
      <dgm:t>
        <a:bodyPr/>
        <a:lstStyle/>
        <a:p>
          <a:endParaRPr lang="fr-CH" sz="1800" noProof="0" dirty="0">
            <a:latin typeface="+mj-lt"/>
          </a:endParaRPr>
        </a:p>
      </dgm:t>
    </dgm:pt>
    <dgm:pt modelId="{100B32AD-F7CC-4631-9893-375C716F4972}">
      <dgm:prSet custT="1"/>
      <dgm:spPr/>
      <dgm:t>
        <a:bodyPr/>
        <a:lstStyle/>
        <a:p>
          <a:r>
            <a:rPr lang="fr-CH" sz="1800" noProof="0" dirty="0">
              <a:latin typeface="+mj-lt"/>
            </a:rPr>
            <a:t>lipoprotéines &amp; lipopolysaccharides</a:t>
          </a:r>
        </a:p>
      </dgm:t>
    </dgm:pt>
    <dgm:pt modelId="{11C47535-67DC-4948-A63B-08DF3933D573}" type="parTrans" cxnId="{9BE4D382-1F98-4F52-AA7D-1E1CE6668DC8}">
      <dgm:prSet/>
      <dgm:spPr/>
      <dgm:t>
        <a:bodyPr/>
        <a:lstStyle/>
        <a:p>
          <a:endParaRPr lang="fr-CH" sz="1800" noProof="0" dirty="0">
            <a:latin typeface="+mj-lt"/>
          </a:endParaRPr>
        </a:p>
      </dgm:t>
    </dgm:pt>
    <dgm:pt modelId="{88A1DE81-B9FE-4AF4-901F-20142A214C0C}" type="sibTrans" cxnId="{9BE4D382-1F98-4F52-AA7D-1E1CE6668DC8}">
      <dgm:prSet/>
      <dgm:spPr/>
      <dgm:t>
        <a:bodyPr/>
        <a:lstStyle/>
        <a:p>
          <a:endParaRPr lang="fr-CH" sz="1800" noProof="0" dirty="0">
            <a:latin typeface="+mj-lt"/>
          </a:endParaRPr>
        </a:p>
      </dgm:t>
    </dgm:pt>
    <dgm:pt modelId="{EFD9E710-7C0D-4629-9464-4D27039DE314}">
      <dgm:prSet custT="1"/>
      <dgm:spPr/>
      <dgm:t>
        <a:bodyPr/>
        <a:lstStyle/>
        <a:p>
          <a:r>
            <a:rPr lang="fr-CH" sz="1800" noProof="0" dirty="0">
              <a:latin typeface="+mj-lt"/>
            </a:rPr>
            <a:t>acides nucléiques</a:t>
          </a:r>
        </a:p>
      </dgm:t>
    </dgm:pt>
    <dgm:pt modelId="{DB0A96DE-8DAF-45F8-AA9C-F15E79609685}" type="parTrans" cxnId="{40387857-882E-46F5-A4E3-374A3A07486B}">
      <dgm:prSet/>
      <dgm:spPr/>
      <dgm:t>
        <a:bodyPr/>
        <a:lstStyle/>
        <a:p>
          <a:endParaRPr lang="fr-CH" sz="1800" noProof="0" dirty="0">
            <a:latin typeface="+mj-lt"/>
          </a:endParaRPr>
        </a:p>
      </dgm:t>
    </dgm:pt>
    <dgm:pt modelId="{816C3D82-E910-4B44-A489-0421E60ABAE3}" type="sibTrans" cxnId="{40387857-882E-46F5-A4E3-374A3A07486B}">
      <dgm:prSet/>
      <dgm:spPr/>
      <dgm:t>
        <a:bodyPr/>
        <a:lstStyle/>
        <a:p>
          <a:endParaRPr lang="fr-CH" sz="1800" noProof="0" dirty="0">
            <a:latin typeface="+mj-lt"/>
          </a:endParaRPr>
        </a:p>
      </dgm:t>
    </dgm:pt>
    <dgm:pt modelId="{13DA90C2-E5DA-440A-AEE7-48E4A98EA1F9}">
      <dgm:prSet custT="1"/>
      <dgm:spPr/>
      <dgm:t>
        <a:bodyPr/>
        <a:lstStyle/>
        <a:p>
          <a:r>
            <a:rPr lang="fr-CH" sz="1800" noProof="0" dirty="0">
              <a:latin typeface="+mj-lt"/>
            </a:rPr>
            <a:t>composés chimiques (métaux lourds, narcotiques) </a:t>
          </a:r>
        </a:p>
      </dgm:t>
    </dgm:pt>
    <dgm:pt modelId="{4A33A1E9-0AC9-4309-B16B-D30CDF33C407}" type="parTrans" cxnId="{F5B28E52-C8F6-4F6A-9566-1A3BE3D3577B}">
      <dgm:prSet/>
      <dgm:spPr/>
      <dgm:t>
        <a:bodyPr/>
        <a:lstStyle/>
        <a:p>
          <a:endParaRPr lang="fr-CH" sz="1800" noProof="0" dirty="0">
            <a:latin typeface="+mj-lt"/>
          </a:endParaRPr>
        </a:p>
      </dgm:t>
    </dgm:pt>
    <dgm:pt modelId="{36B322E2-83CB-4234-9260-5847F221EBE2}" type="sibTrans" cxnId="{F5B28E52-C8F6-4F6A-9566-1A3BE3D3577B}">
      <dgm:prSet/>
      <dgm:spPr/>
      <dgm:t>
        <a:bodyPr/>
        <a:lstStyle/>
        <a:p>
          <a:endParaRPr lang="fr-CH" sz="1800" noProof="0" dirty="0">
            <a:latin typeface="+mj-lt"/>
          </a:endParaRPr>
        </a:p>
      </dgm:t>
    </dgm:pt>
    <dgm:pt modelId="{190C620B-478E-4E12-BEDA-2DF11565424F}" type="pres">
      <dgm:prSet presAssocID="{C407D657-9392-4167-A7E1-9A026C4E95F3}" presName="linear" presStyleCnt="0">
        <dgm:presLayoutVars>
          <dgm:animLvl val="lvl"/>
          <dgm:resizeHandles val="exact"/>
        </dgm:presLayoutVars>
      </dgm:prSet>
      <dgm:spPr/>
    </dgm:pt>
    <dgm:pt modelId="{A68AD48F-B273-4464-B7E8-6369DBFCD45E}" type="pres">
      <dgm:prSet presAssocID="{A9740298-AF22-44F7-9606-5828C65FEC6E}" presName="parentText" presStyleLbl="node1" presStyleIdx="0" presStyleCnt="2" custScaleX="95031" custScaleY="35503">
        <dgm:presLayoutVars>
          <dgm:chMax val="0"/>
          <dgm:bulletEnabled val="1"/>
        </dgm:presLayoutVars>
      </dgm:prSet>
      <dgm:spPr/>
    </dgm:pt>
    <dgm:pt modelId="{921F7584-6ED2-499C-B476-2022E3AF6BEF}" type="pres">
      <dgm:prSet presAssocID="{A9740298-AF22-44F7-9606-5828C65FEC6E}" presName="childText" presStyleLbl="revTx" presStyleIdx="0" presStyleCnt="2">
        <dgm:presLayoutVars>
          <dgm:bulletEnabled val="1"/>
        </dgm:presLayoutVars>
      </dgm:prSet>
      <dgm:spPr/>
    </dgm:pt>
    <dgm:pt modelId="{A4EAD160-F52F-45F5-864C-3621BE27F849}" type="pres">
      <dgm:prSet presAssocID="{99492DA4-9C83-4F38-B754-C79ADA14252A}" presName="parentText" presStyleLbl="node1" presStyleIdx="1" presStyleCnt="2" custScaleX="95031" custScaleY="35503">
        <dgm:presLayoutVars>
          <dgm:chMax val="0"/>
          <dgm:bulletEnabled val="1"/>
        </dgm:presLayoutVars>
      </dgm:prSet>
      <dgm:spPr/>
    </dgm:pt>
    <dgm:pt modelId="{CEAD0811-3AC3-434F-9058-A0A618C63202}" type="pres">
      <dgm:prSet presAssocID="{99492DA4-9C83-4F38-B754-C79ADA14252A}" presName="childText" presStyleLbl="revTx" presStyleIdx="1" presStyleCnt="2">
        <dgm:presLayoutVars>
          <dgm:bulletEnabled val="1"/>
        </dgm:presLayoutVars>
      </dgm:prSet>
      <dgm:spPr/>
    </dgm:pt>
  </dgm:ptLst>
  <dgm:cxnLst>
    <dgm:cxn modelId="{7497060F-3FDA-4191-8B86-982F7C7C3DA1}" srcId="{A9740298-AF22-44F7-9606-5828C65FEC6E}" destId="{A0A7A1FA-8815-47D4-8793-BF5E9806EFC1}" srcOrd="0" destOrd="0" parTransId="{D3D3AFB3-AEE8-4C11-8BFB-392711F872B5}" sibTransId="{29A0C76A-7531-4728-A05F-41E02AA5E515}"/>
    <dgm:cxn modelId="{58B06C12-E785-47BC-B0ED-7342A8657789}" srcId="{99492DA4-9C83-4F38-B754-C79ADA14252A}" destId="{A96C2DBE-3E6C-4F49-ABCF-8FE6EF219B03}" srcOrd="0" destOrd="0" parTransId="{66C93AB0-F262-41B6-AE50-E9DAF9323D39}" sibTransId="{6F6B6DE7-A37D-416C-8977-4F681B59C785}"/>
    <dgm:cxn modelId="{4DF4C314-F3D7-438C-97BC-0730E613FF4E}" srcId="{A9740298-AF22-44F7-9606-5828C65FEC6E}" destId="{11EE30DD-05D5-412C-8C71-EC4AB2FCFC5F}" srcOrd="1" destOrd="0" parTransId="{F6B65DE1-556D-4121-B1B1-70AEEF73D637}" sibTransId="{C516246B-5896-469D-86D7-CB7BD578D51E}"/>
    <dgm:cxn modelId="{B354DE1E-E57D-4E0B-9F59-CFAD4A64D747}" type="presOf" srcId="{C407D657-9392-4167-A7E1-9A026C4E95F3}" destId="{190C620B-478E-4E12-BEDA-2DF11565424F}" srcOrd="0" destOrd="0" presId="urn:microsoft.com/office/officeart/2005/8/layout/vList2"/>
    <dgm:cxn modelId="{E9A0D735-423E-4631-A21D-961FB5C27B67}" type="presOf" srcId="{11EE30DD-05D5-412C-8C71-EC4AB2FCFC5F}" destId="{921F7584-6ED2-499C-B476-2022E3AF6BEF}" srcOrd="0" destOrd="1" presId="urn:microsoft.com/office/officeart/2005/8/layout/vList2"/>
    <dgm:cxn modelId="{56785E3B-4B62-4903-964D-229AFE0FF527}" srcId="{C407D657-9392-4167-A7E1-9A026C4E95F3}" destId="{A9740298-AF22-44F7-9606-5828C65FEC6E}" srcOrd="0" destOrd="0" parTransId="{0F3B828E-C08C-443B-B261-123ED2679340}" sibTransId="{0F99947D-9189-4B09-BB74-E528DAE582B0}"/>
    <dgm:cxn modelId="{FC880E4A-2795-48C9-9BFA-0E4DC6DF9F75}" type="presOf" srcId="{A0A7A1FA-8815-47D4-8793-BF5E9806EFC1}" destId="{921F7584-6ED2-499C-B476-2022E3AF6BEF}" srcOrd="0" destOrd="0" presId="urn:microsoft.com/office/officeart/2005/8/layout/vList2"/>
    <dgm:cxn modelId="{F5B28E52-C8F6-4F6A-9566-1A3BE3D3577B}" srcId="{99492DA4-9C83-4F38-B754-C79ADA14252A}" destId="{13DA90C2-E5DA-440A-AEE7-48E4A98EA1F9}" srcOrd="4" destOrd="0" parTransId="{4A33A1E9-0AC9-4309-B16B-D30CDF33C407}" sibTransId="{36B322E2-83CB-4234-9260-5847F221EBE2}"/>
    <dgm:cxn modelId="{40387857-882E-46F5-A4E3-374A3A07486B}" srcId="{99492DA4-9C83-4F38-B754-C79ADA14252A}" destId="{EFD9E710-7C0D-4629-9464-4D27039DE314}" srcOrd="3" destOrd="0" parTransId="{DB0A96DE-8DAF-45F8-AA9C-F15E79609685}" sibTransId="{816C3D82-E910-4B44-A489-0421E60ABAE3}"/>
    <dgm:cxn modelId="{F0B2C267-D8E5-4F47-A62C-D714AC29EDFC}" type="presOf" srcId="{99492DA4-9C83-4F38-B754-C79ADA14252A}" destId="{A4EAD160-F52F-45F5-864C-3621BE27F849}" srcOrd="0" destOrd="0" presId="urn:microsoft.com/office/officeart/2005/8/layout/vList2"/>
    <dgm:cxn modelId="{18421D6E-4C10-4A8D-BC78-DF552626D94B}" srcId="{C407D657-9392-4167-A7E1-9A026C4E95F3}" destId="{99492DA4-9C83-4F38-B754-C79ADA14252A}" srcOrd="1" destOrd="0" parTransId="{640A0C78-6805-4639-8604-7EFD6492BC9C}" sibTransId="{9115C6AD-C45D-406D-AFA6-30E920037E24}"/>
    <dgm:cxn modelId="{9BE4D382-1F98-4F52-AA7D-1E1CE6668DC8}" srcId="{99492DA4-9C83-4F38-B754-C79ADA14252A}" destId="{100B32AD-F7CC-4631-9893-375C716F4972}" srcOrd="2" destOrd="0" parTransId="{11C47535-67DC-4948-A63B-08DF3933D573}" sibTransId="{88A1DE81-B9FE-4AF4-901F-20142A214C0C}"/>
    <dgm:cxn modelId="{C10EB386-BEA8-46E2-B41A-5B4D8E3567C8}" type="presOf" srcId="{100B32AD-F7CC-4631-9893-375C716F4972}" destId="{CEAD0811-3AC3-434F-9058-A0A618C63202}" srcOrd="0" destOrd="2" presId="urn:microsoft.com/office/officeart/2005/8/layout/vList2"/>
    <dgm:cxn modelId="{3F837C93-C1EA-4F6E-851B-5F57CDCD8262}" srcId="{99492DA4-9C83-4F38-B754-C79ADA14252A}" destId="{90A42371-0E15-4CBF-B23C-27A7F75FF3AC}" srcOrd="1" destOrd="0" parTransId="{762A99C2-5479-4817-AD74-8BBF0D9A8E2D}" sibTransId="{653881C6-FE20-43A0-AD7D-61CF77D4177F}"/>
    <dgm:cxn modelId="{C47A32D9-8772-46D0-A424-8109C568E02D}" type="presOf" srcId="{A9740298-AF22-44F7-9606-5828C65FEC6E}" destId="{A68AD48F-B273-4464-B7E8-6369DBFCD45E}" srcOrd="0" destOrd="0" presId="urn:microsoft.com/office/officeart/2005/8/layout/vList2"/>
    <dgm:cxn modelId="{62651EE3-D450-41F0-ABC1-11ED826CCEDA}" type="presOf" srcId="{A96C2DBE-3E6C-4F49-ABCF-8FE6EF219B03}" destId="{CEAD0811-3AC3-434F-9058-A0A618C63202}" srcOrd="0" destOrd="0" presId="urn:microsoft.com/office/officeart/2005/8/layout/vList2"/>
    <dgm:cxn modelId="{6469FDE9-5B37-4A63-B15A-45713FD4136A}" type="presOf" srcId="{90A42371-0E15-4CBF-B23C-27A7F75FF3AC}" destId="{CEAD0811-3AC3-434F-9058-A0A618C63202}" srcOrd="0" destOrd="1" presId="urn:microsoft.com/office/officeart/2005/8/layout/vList2"/>
    <dgm:cxn modelId="{EE542AEB-CDC5-4DBC-BB28-60869C99978F}" type="presOf" srcId="{13DA90C2-E5DA-440A-AEE7-48E4A98EA1F9}" destId="{CEAD0811-3AC3-434F-9058-A0A618C63202}" srcOrd="0" destOrd="4" presId="urn:microsoft.com/office/officeart/2005/8/layout/vList2"/>
    <dgm:cxn modelId="{E283E9F4-668B-4988-8A1A-E72998DC950A}" type="presOf" srcId="{EFD9E710-7C0D-4629-9464-4D27039DE314}" destId="{CEAD0811-3AC3-434F-9058-A0A618C63202}" srcOrd="0" destOrd="3" presId="urn:microsoft.com/office/officeart/2005/8/layout/vList2"/>
    <dgm:cxn modelId="{5B90D8C5-579A-4046-89E4-5D49EBCF7542}" type="presParOf" srcId="{190C620B-478E-4E12-BEDA-2DF11565424F}" destId="{A68AD48F-B273-4464-B7E8-6369DBFCD45E}" srcOrd="0" destOrd="0" presId="urn:microsoft.com/office/officeart/2005/8/layout/vList2"/>
    <dgm:cxn modelId="{24AE3782-5DF4-4B35-B94A-BA837120FF41}" type="presParOf" srcId="{190C620B-478E-4E12-BEDA-2DF11565424F}" destId="{921F7584-6ED2-499C-B476-2022E3AF6BEF}" srcOrd="1" destOrd="0" presId="urn:microsoft.com/office/officeart/2005/8/layout/vList2"/>
    <dgm:cxn modelId="{39E7F3EA-4C39-4FF4-BED9-723A2F3BA1F6}" type="presParOf" srcId="{190C620B-478E-4E12-BEDA-2DF11565424F}" destId="{A4EAD160-F52F-45F5-864C-3621BE27F849}" srcOrd="2" destOrd="0" presId="urn:microsoft.com/office/officeart/2005/8/layout/vList2"/>
    <dgm:cxn modelId="{255D887F-5E1F-4516-B049-3C1677C4A2D7}" type="presParOf" srcId="{190C620B-478E-4E12-BEDA-2DF11565424F}" destId="{CEAD0811-3AC3-434F-9058-A0A618C63202}"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BC928B-E3FA-4D48-AA53-E8F1956B447F}"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1BA52A21-64CC-480F-8A46-1C1C6C5E6905}">
      <dgm:prSet custT="1"/>
      <dgm:spPr/>
      <dgm:t>
        <a:bodyPr/>
        <a:lstStyle/>
        <a:p>
          <a:r>
            <a:rPr lang="fr-CH" sz="1800" b="1" noProof="0" dirty="0">
              <a:latin typeface="+mj-lt"/>
            </a:rPr>
            <a:t>Etranger  </a:t>
          </a:r>
          <a:endParaRPr lang="fr-CH" sz="1800" noProof="0" dirty="0">
            <a:latin typeface="+mj-lt"/>
          </a:endParaRPr>
        </a:p>
      </dgm:t>
    </dgm:pt>
    <dgm:pt modelId="{7363BA03-C2D3-4F11-93D9-C33290F46270}" type="parTrans" cxnId="{54CF3971-206C-45C4-A98B-5D36414EADD0}">
      <dgm:prSet/>
      <dgm:spPr/>
      <dgm:t>
        <a:bodyPr/>
        <a:lstStyle/>
        <a:p>
          <a:endParaRPr lang="fr-CH" sz="1800" noProof="0" dirty="0">
            <a:latin typeface="+mj-lt"/>
          </a:endParaRPr>
        </a:p>
      </dgm:t>
    </dgm:pt>
    <dgm:pt modelId="{2A6ACCCC-3F2F-496A-9574-39EEA8C3C856}" type="sibTrans" cxnId="{54CF3971-206C-45C4-A98B-5D36414EADD0}">
      <dgm:prSet/>
      <dgm:spPr/>
      <dgm:t>
        <a:bodyPr/>
        <a:lstStyle/>
        <a:p>
          <a:endParaRPr lang="fr-CH" sz="1800" noProof="0" dirty="0">
            <a:latin typeface="+mj-lt"/>
          </a:endParaRPr>
        </a:p>
      </dgm:t>
    </dgm:pt>
    <dgm:pt modelId="{96643497-FAC4-4CC0-9002-E15798A8A796}">
      <dgm:prSet custT="1"/>
      <dgm:spPr/>
      <dgm:t>
        <a:bodyPr/>
        <a:lstStyle/>
        <a:p>
          <a:r>
            <a:rPr lang="fr-CH" sz="1800" b="1" noProof="0" dirty="0">
              <a:latin typeface="+mj-lt"/>
            </a:rPr>
            <a:t>Antigènes du soi (autoantigènes):</a:t>
          </a:r>
          <a:r>
            <a:rPr lang="fr-CH" sz="1800" noProof="0" dirty="0">
              <a:latin typeface="+mj-lt"/>
            </a:rPr>
            <a:t> tout antigène qui normalement fait partie du corps</a:t>
          </a:r>
        </a:p>
      </dgm:t>
    </dgm:pt>
    <dgm:pt modelId="{E0A14AC0-5524-44D3-B9F5-27FC7FA76B84}" type="parTrans" cxnId="{2D4EE87C-A030-4173-8CE6-CBF5A29AC467}">
      <dgm:prSet/>
      <dgm:spPr/>
      <dgm:t>
        <a:bodyPr/>
        <a:lstStyle/>
        <a:p>
          <a:endParaRPr lang="fr-CH" sz="1800" noProof="0" dirty="0">
            <a:latin typeface="+mj-lt"/>
          </a:endParaRPr>
        </a:p>
      </dgm:t>
    </dgm:pt>
    <dgm:pt modelId="{BDEE6C16-36DB-41D9-AB79-7A546B38106E}" type="sibTrans" cxnId="{2D4EE87C-A030-4173-8CE6-CBF5A29AC467}">
      <dgm:prSet/>
      <dgm:spPr/>
      <dgm:t>
        <a:bodyPr/>
        <a:lstStyle/>
        <a:p>
          <a:endParaRPr lang="fr-CH" sz="1800" noProof="0" dirty="0">
            <a:latin typeface="+mj-lt"/>
          </a:endParaRPr>
        </a:p>
      </dgm:t>
    </dgm:pt>
    <dgm:pt modelId="{5FA31A82-7C7C-4C5B-BC48-45DB6549C65C}">
      <dgm:prSet custT="1"/>
      <dgm:spPr/>
      <dgm:t>
        <a:bodyPr/>
        <a:lstStyle/>
        <a:p>
          <a:r>
            <a:rPr lang="fr-CH" sz="1800" b="1" noProof="0" dirty="0">
              <a:latin typeface="+mj-lt"/>
            </a:rPr>
            <a:t>Antigènes du non-soi: </a:t>
          </a:r>
          <a:r>
            <a:rPr lang="fr-CH" sz="1800" noProof="0" dirty="0">
              <a:latin typeface="+mj-lt"/>
            </a:rPr>
            <a:t>tout antigène qui normalement ne fait pas partie du corps	</a:t>
          </a:r>
        </a:p>
      </dgm:t>
    </dgm:pt>
    <dgm:pt modelId="{B5BFA7C4-C07C-41B1-A82F-5502074305FB}" type="parTrans" cxnId="{1E275AA6-7993-4866-988F-4B32AD1C7C95}">
      <dgm:prSet/>
      <dgm:spPr/>
      <dgm:t>
        <a:bodyPr/>
        <a:lstStyle/>
        <a:p>
          <a:endParaRPr lang="fr-CH" sz="1800" noProof="0" dirty="0">
            <a:latin typeface="+mj-lt"/>
          </a:endParaRPr>
        </a:p>
      </dgm:t>
    </dgm:pt>
    <dgm:pt modelId="{3B918600-52E2-4E2E-9431-41EE0FE64EED}" type="sibTrans" cxnId="{1E275AA6-7993-4866-988F-4B32AD1C7C95}">
      <dgm:prSet/>
      <dgm:spPr/>
      <dgm:t>
        <a:bodyPr/>
        <a:lstStyle/>
        <a:p>
          <a:endParaRPr lang="fr-CH" sz="1800" noProof="0" dirty="0">
            <a:latin typeface="+mj-lt"/>
          </a:endParaRPr>
        </a:p>
      </dgm:t>
    </dgm:pt>
    <dgm:pt modelId="{30BD1A78-B1BB-4C22-8305-F36027B84093}">
      <dgm:prSet custT="1"/>
      <dgm:spPr/>
      <dgm:t>
        <a:bodyPr/>
        <a:lstStyle/>
        <a:p>
          <a:pPr>
            <a:buFont typeface="Courier New" panose="02070309020205020404" pitchFamily="49" charset="0"/>
            <a:buChar char="o"/>
          </a:pPr>
          <a:r>
            <a:rPr lang="fr-CH" sz="1800" b="1" noProof="0" dirty="0">
              <a:latin typeface="+mj-lt"/>
            </a:rPr>
            <a:t>Allogènes</a:t>
          </a:r>
          <a:r>
            <a:rPr lang="fr-CH" sz="1800" noProof="0" dirty="0">
              <a:latin typeface="+mj-lt"/>
            </a:rPr>
            <a:t>: antigènes différents de la même espèce</a:t>
          </a:r>
        </a:p>
      </dgm:t>
    </dgm:pt>
    <dgm:pt modelId="{44449563-58E9-42A0-B885-9BFC9CD2141E}" type="parTrans" cxnId="{A2238C14-DA7D-42C9-9672-2A0675F16A83}">
      <dgm:prSet/>
      <dgm:spPr/>
      <dgm:t>
        <a:bodyPr/>
        <a:lstStyle/>
        <a:p>
          <a:endParaRPr lang="fr-CH" sz="1800" noProof="0" dirty="0">
            <a:latin typeface="+mj-lt"/>
          </a:endParaRPr>
        </a:p>
      </dgm:t>
    </dgm:pt>
    <dgm:pt modelId="{FEB700F9-5A00-4342-A1AB-BBC8593A74A3}" type="sibTrans" cxnId="{A2238C14-DA7D-42C9-9672-2A0675F16A83}">
      <dgm:prSet/>
      <dgm:spPr/>
      <dgm:t>
        <a:bodyPr/>
        <a:lstStyle/>
        <a:p>
          <a:endParaRPr lang="fr-CH" sz="1800" noProof="0" dirty="0">
            <a:latin typeface="+mj-lt"/>
          </a:endParaRPr>
        </a:p>
      </dgm:t>
    </dgm:pt>
    <dgm:pt modelId="{88A6B8A7-1216-4EEB-B14B-A3D1508104FC}">
      <dgm:prSet custT="1"/>
      <dgm:spPr/>
      <dgm:t>
        <a:bodyPr/>
        <a:lstStyle/>
        <a:p>
          <a:pPr>
            <a:buFont typeface="Courier New" panose="02070309020205020404" pitchFamily="49" charset="0"/>
            <a:buChar char="o"/>
          </a:pPr>
          <a:r>
            <a:rPr lang="fr-CH" sz="1800" b="1" noProof="0" dirty="0">
              <a:latin typeface="+mj-lt"/>
            </a:rPr>
            <a:t>Exogènes:</a:t>
          </a:r>
          <a:r>
            <a:rPr lang="fr-CH" sz="1800" noProof="0" dirty="0">
              <a:latin typeface="+mj-lt"/>
            </a:rPr>
            <a:t> antigènes d’une autre espèce</a:t>
          </a:r>
        </a:p>
      </dgm:t>
    </dgm:pt>
    <dgm:pt modelId="{A63B9BC9-7DE3-45E6-B338-FC363B0DC82A}" type="parTrans" cxnId="{DB3D87C3-56A6-4621-8A14-B80D0735988B}">
      <dgm:prSet/>
      <dgm:spPr/>
      <dgm:t>
        <a:bodyPr/>
        <a:lstStyle/>
        <a:p>
          <a:endParaRPr lang="fr-CH" sz="1800" noProof="0" dirty="0">
            <a:latin typeface="+mj-lt"/>
          </a:endParaRPr>
        </a:p>
      </dgm:t>
    </dgm:pt>
    <dgm:pt modelId="{01EF26AE-B83B-4AA5-8B02-4E58CB8E3087}" type="sibTrans" cxnId="{DB3D87C3-56A6-4621-8A14-B80D0735988B}">
      <dgm:prSet/>
      <dgm:spPr/>
      <dgm:t>
        <a:bodyPr/>
        <a:lstStyle/>
        <a:p>
          <a:endParaRPr lang="fr-CH" sz="1800" noProof="0" dirty="0">
            <a:latin typeface="+mj-lt"/>
          </a:endParaRPr>
        </a:p>
      </dgm:t>
    </dgm:pt>
    <dgm:pt modelId="{F3E06822-529B-4F6A-88DD-2A3784F6C813}">
      <dgm:prSet custT="1"/>
      <dgm:spPr/>
      <dgm:t>
        <a:bodyPr/>
        <a:lstStyle/>
        <a:p>
          <a:r>
            <a:rPr lang="fr-CH" sz="1800" b="1" noProof="0" dirty="0">
              <a:latin typeface="+mj-lt"/>
            </a:rPr>
            <a:t>Immunogénicité</a:t>
          </a:r>
          <a:endParaRPr lang="fr-CH" sz="1800" noProof="0" dirty="0">
            <a:latin typeface="+mj-lt"/>
          </a:endParaRPr>
        </a:p>
      </dgm:t>
    </dgm:pt>
    <dgm:pt modelId="{ECC685B9-CCDD-40D4-9CF8-B250829E73E3}" type="parTrans" cxnId="{0F3F675F-4FE4-41ED-B52E-D8D567D598BD}">
      <dgm:prSet/>
      <dgm:spPr/>
      <dgm:t>
        <a:bodyPr/>
        <a:lstStyle/>
        <a:p>
          <a:endParaRPr lang="fr-CH" sz="1800" noProof="0" dirty="0">
            <a:latin typeface="+mj-lt"/>
          </a:endParaRPr>
        </a:p>
      </dgm:t>
    </dgm:pt>
    <dgm:pt modelId="{6CFA0C38-454D-4F54-9A4C-1BAF3AEDDEF6}" type="sibTrans" cxnId="{0F3F675F-4FE4-41ED-B52E-D8D567D598BD}">
      <dgm:prSet/>
      <dgm:spPr/>
      <dgm:t>
        <a:bodyPr/>
        <a:lstStyle/>
        <a:p>
          <a:endParaRPr lang="fr-CH" sz="1800" noProof="0" dirty="0">
            <a:latin typeface="+mj-lt"/>
          </a:endParaRPr>
        </a:p>
      </dgm:t>
    </dgm:pt>
    <dgm:pt modelId="{BB2E91F3-6EEC-4B6F-B784-21078E2BAEC7}">
      <dgm:prSet custT="1"/>
      <dgm:spPr/>
      <dgm:t>
        <a:bodyPr/>
        <a:lstStyle/>
        <a:p>
          <a:r>
            <a:rPr lang="fr-CH" sz="1800" b="1" noProof="0" dirty="0">
              <a:latin typeface="+mj-lt"/>
            </a:rPr>
            <a:t>Immunogènes:</a:t>
          </a:r>
          <a:r>
            <a:rPr lang="fr-CH" sz="1800" noProof="0" dirty="0">
              <a:latin typeface="+mj-lt"/>
            </a:rPr>
            <a:t> antigènes capables de stimuler une réponse immunitaire adaptative spécifique lorsqu’ils entrent en contact avec l’organisme. Tout antigène n’est pas nécessairement immunogène. </a:t>
          </a:r>
        </a:p>
      </dgm:t>
    </dgm:pt>
    <dgm:pt modelId="{DE2E231A-85D8-4099-B5B5-F3430CB4AE2B}" type="parTrans" cxnId="{07AEAF91-DCCD-4770-AC2B-3CBB1A3F96BC}">
      <dgm:prSet/>
      <dgm:spPr/>
      <dgm:t>
        <a:bodyPr/>
        <a:lstStyle/>
        <a:p>
          <a:endParaRPr lang="fr-CH" sz="1800" noProof="0" dirty="0">
            <a:latin typeface="+mj-lt"/>
          </a:endParaRPr>
        </a:p>
      </dgm:t>
    </dgm:pt>
    <dgm:pt modelId="{E4E7F448-7E11-4744-9016-1C1E643C6B85}" type="sibTrans" cxnId="{07AEAF91-DCCD-4770-AC2B-3CBB1A3F96BC}">
      <dgm:prSet/>
      <dgm:spPr/>
      <dgm:t>
        <a:bodyPr/>
        <a:lstStyle/>
        <a:p>
          <a:endParaRPr lang="fr-CH" sz="1800" noProof="0" dirty="0">
            <a:latin typeface="+mj-lt"/>
          </a:endParaRPr>
        </a:p>
      </dgm:t>
    </dgm:pt>
    <dgm:pt modelId="{2C941830-7CAE-421C-852B-F3E45688CD86}">
      <dgm:prSet custT="1"/>
      <dgm:spPr/>
      <dgm:t>
        <a:bodyPr/>
        <a:lstStyle/>
        <a:p>
          <a:pPr>
            <a:buFont typeface="Courier New" panose="02070309020205020404" pitchFamily="49" charset="0"/>
            <a:buChar char="o"/>
          </a:pPr>
          <a:endParaRPr lang="fr-CH" sz="1800" noProof="0" dirty="0">
            <a:latin typeface="+mj-lt"/>
          </a:endParaRPr>
        </a:p>
      </dgm:t>
    </dgm:pt>
    <dgm:pt modelId="{C90F3C37-CDF3-433A-8DB4-B2371030599B}" type="parTrans" cxnId="{3FD62469-9BB8-405F-8571-325034EAFED9}">
      <dgm:prSet/>
      <dgm:spPr/>
      <dgm:t>
        <a:bodyPr/>
        <a:lstStyle/>
        <a:p>
          <a:endParaRPr lang="fr-CH" noProof="0" dirty="0">
            <a:latin typeface="+mj-lt"/>
          </a:endParaRPr>
        </a:p>
      </dgm:t>
    </dgm:pt>
    <dgm:pt modelId="{FF7AFE44-D28E-46EA-96A4-EF4830B175D5}" type="sibTrans" cxnId="{3FD62469-9BB8-405F-8571-325034EAFED9}">
      <dgm:prSet/>
      <dgm:spPr/>
      <dgm:t>
        <a:bodyPr/>
        <a:lstStyle/>
        <a:p>
          <a:endParaRPr lang="fr-CH" noProof="0" dirty="0">
            <a:latin typeface="+mj-lt"/>
          </a:endParaRPr>
        </a:p>
      </dgm:t>
    </dgm:pt>
    <dgm:pt modelId="{E0D47EA9-899A-41A4-B7ED-B7AB7C660280}">
      <dgm:prSet custT="1"/>
      <dgm:spPr/>
      <dgm:t>
        <a:bodyPr/>
        <a:lstStyle/>
        <a:p>
          <a:r>
            <a:rPr lang="fr-CH" sz="1800" b="1" noProof="0" dirty="0">
              <a:latin typeface="+mj-lt"/>
            </a:rPr>
            <a:t>Haptènes:</a:t>
          </a:r>
          <a:r>
            <a:rPr lang="fr-CH" sz="1800" noProof="0" dirty="0">
              <a:latin typeface="+mj-lt"/>
            </a:rPr>
            <a:t> molécules de faible masse moléculaire qui ont besoin d’un porteur pour devenir immunogènes.</a:t>
          </a:r>
        </a:p>
      </dgm:t>
    </dgm:pt>
    <dgm:pt modelId="{E92C0CD6-4DA6-49E2-B59F-B89D771EBCED}" type="parTrans" cxnId="{4098FB29-F06D-4105-BA01-05429F431A7C}">
      <dgm:prSet/>
      <dgm:spPr/>
      <dgm:t>
        <a:bodyPr/>
        <a:lstStyle/>
        <a:p>
          <a:endParaRPr lang="fr-CH" noProof="0" dirty="0">
            <a:latin typeface="+mj-lt"/>
          </a:endParaRPr>
        </a:p>
      </dgm:t>
    </dgm:pt>
    <dgm:pt modelId="{48066779-9CE8-4EA3-880B-EB09A984EFD1}" type="sibTrans" cxnId="{4098FB29-F06D-4105-BA01-05429F431A7C}">
      <dgm:prSet/>
      <dgm:spPr/>
      <dgm:t>
        <a:bodyPr/>
        <a:lstStyle/>
        <a:p>
          <a:endParaRPr lang="fr-CH" noProof="0" dirty="0">
            <a:latin typeface="+mj-lt"/>
          </a:endParaRPr>
        </a:p>
      </dgm:t>
    </dgm:pt>
    <dgm:pt modelId="{229BEA0D-1F32-4C6D-80B1-8EF44762BBD6}" type="pres">
      <dgm:prSet presAssocID="{83BC928B-E3FA-4D48-AA53-E8F1956B447F}" presName="linear" presStyleCnt="0">
        <dgm:presLayoutVars>
          <dgm:animLvl val="lvl"/>
          <dgm:resizeHandles val="exact"/>
        </dgm:presLayoutVars>
      </dgm:prSet>
      <dgm:spPr/>
    </dgm:pt>
    <dgm:pt modelId="{6FB7CC90-186C-4BB9-A2BB-BBCACEB720C3}" type="pres">
      <dgm:prSet presAssocID="{1BA52A21-64CC-480F-8A46-1C1C6C5E6905}" presName="parentText" presStyleLbl="node1" presStyleIdx="0" presStyleCnt="2" custScaleX="100000" custScaleY="35503" custLinFactNeighborX="-19959" custLinFactNeighborY="-3144">
        <dgm:presLayoutVars>
          <dgm:chMax val="0"/>
          <dgm:bulletEnabled val="1"/>
        </dgm:presLayoutVars>
      </dgm:prSet>
      <dgm:spPr/>
    </dgm:pt>
    <dgm:pt modelId="{76CB6499-28BA-45D8-9AE5-FF3F086E92AD}" type="pres">
      <dgm:prSet presAssocID="{1BA52A21-64CC-480F-8A46-1C1C6C5E6905}" presName="childText" presStyleLbl="revTx" presStyleIdx="0" presStyleCnt="2">
        <dgm:presLayoutVars>
          <dgm:bulletEnabled val="1"/>
        </dgm:presLayoutVars>
      </dgm:prSet>
      <dgm:spPr/>
    </dgm:pt>
    <dgm:pt modelId="{78CD8E84-3336-4A53-AD7D-9A393BEC7DC8}" type="pres">
      <dgm:prSet presAssocID="{F3E06822-529B-4F6A-88DD-2A3784F6C813}" presName="parentText" presStyleLbl="node1" presStyleIdx="1" presStyleCnt="2" custScaleX="100000" custScaleY="35503" custLinFactNeighborX="-19959" custLinFactNeighborY="-6056">
        <dgm:presLayoutVars>
          <dgm:chMax val="0"/>
          <dgm:bulletEnabled val="1"/>
        </dgm:presLayoutVars>
      </dgm:prSet>
      <dgm:spPr/>
    </dgm:pt>
    <dgm:pt modelId="{A2FC1220-856F-4DB2-8E0F-05B0832A53C7}" type="pres">
      <dgm:prSet presAssocID="{F3E06822-529B-4F6A-88DD-2A3784F6C813}" presName="childText" presStyleLbl="revTx" presStyleIdx="1" presStyleCnt="2">
        <dgm:presLayoutVars>
          <dgm:bulletEnabled val="1"/>
        </dgm:presLayoutVars>
      </dgm:prSet>
      <dgm:spPr/>
    </dgm:pt>
  </dgm:ptLst>
  <dgm:cxnLst>
    <dgm:cxn modelId="{A2238C14-DA7D-42C9-9672-2A0675F16A83}" srcId="{5FA31A82-7C7C-4C5B-BC48-45DB6549C65C}" destId="{30BD1A78-B1BB-4C22-8305-F36027B84093}" srcOrd="0" destOrd="0" parTransId="{44449563-58E9-42A0-B885-9BFC9CD2141E}" sibTransId="{FEB700F9-5A00-4342-A1AB-BBC8593A74A3}"/>
    <dgm:cxn modelId="{24C75228-FF6A-4197-9835-2EF8D78741D6}" type="presOf" srcId="{88A6B8A7-1216-4EEB-B14B-A3D1508104FC}" destId="{76CB6499-28BA-45D8-9AE5-FF3F086E92AD}" srcOrd="0" destOrd="3" presId="urn:microsoft.com/office/officeart/2005/8/layout/vList2"/>
    <dgm:cxn modelId="{3A55C228-5CB3-423D-8A94-0EC5ED6E5FD2}" type="presOf" srcId="{E0D47EA9-899A-41A4-B7ED-B7AB7C660280}" destId="{A2FC1220-856F-4DB2-8E0F-05B0832A53C7}" srcOrd="0" destOrd="1" presId="urn:microsoft.com/office/officeart/2005/8/layout/vList2"/>
    <dgm:cxn modelId="{4098FB29-F06D-4105-BA01-05429F431A7C}" srcId="{F3E06822-529B-4F6A-88DD-2A3784F6C813}" destId="{E0D47EA9-899A-41A4-B7ED-B7AB7C660280}" srcOrd="1" destOrd="0" parTransId="{E92C0CD6-4DA6-49E2-B59F-B89D771EBCED}" sibTransId="{48066779-9CE8-4EA3-880B-EB09A984EFD1}"/>
    <dgm:cxn modelId="{2C59AE40-5FF5-428B-B075-7F961A9C843B}" type="presOf" srcId="{1BA52A21-64CC-480F-8A46-1C1C6C5E6905}" destId="{6FB7CC90-186C-4BB9-A2BB-BBCACEB720C3}" srcOrd="0" destOrd="0" presId="urn:microsoft.com/office/officeart/2005/8/layout/vList2"/>
    <dgm:cxn modelId="{92572541-87B4-4127-9353-B46FCBC12943}" type="presOf" srcId="{BB2E91F3-6EEC-4B6F-B784-21078E2BAEC7}" destId="{A2FC1220-856F-4DB2-8E0F-05B0832A53C7}" srcOrd="0" destOrd="0" presId="urn:microsoft.com/office/officeart/2005/8/layout/vList2"/>
    <dgm:cxn modelId="{15B6184A-4BB2-47BE-838F-2AECD6B8FCDF}" type="presOf" srcId="{5FA31A82-7C7C-4C5B-BC48-45DB6549C65C}" destId="{76CB6499-28BA-45D8-9AE5-FF3F086E92AD}" srcOrd="0" destOrd="1" presId="urn:microsoft.com/office/officeart/2005/8/layout/vList2"/>
    <dgm:cxn modelId="{0F3F675F-4FE4-41ED-B52E-D8D567D598BD}" srcId="{83BC928B-E3FA-4D48-AA53-E8F1956B447F}" destId="{F3E06822-529B-4F6A-88DD-2A3784F6C813}" srcOrd="1" destOrd="0" parTransId="{ECC685B9-CCDD-40D4-9CF8-B250829E73E3}" sibTransId="{6CFA0C38-454D-4F54-9A4C-1BAF3AEDDEF6}"/>
    <dgm:cxn modelId="{3FD62469-9BB8-405F-8571-325034EAFED9}" srcId="{5FA31A82-7C7C-4C5B-BC48-45DB6549C65C}" destId="{2C941830-7CAE-421C-852B-F3E45688CD86}" srcOrd="2" destOrd="0" parTransId="{C90F3C37-CDF3-433A-8DB4-B2371030599B}" sibTransId="{FF7AFE44-D28E-46EA-96A4-EF4830B175D5}"/>
    <dgm:cxn modelId="{54CF3971-206C-45C4-A98B-5D36414EADD0}" srcId="{83BC928B-E3FA-4D48-AA53-E8F1956B447F}" destId="{1BA52A21-64CC-480F-8A46-1C1C6C5E6905}" srcOrd="0" destOrd="0" parTransId="{7363BA03-C2D3-4F11-93D9-C33290F46270}" sibTransId="{2A6ACCCC-3F2F-496A-9574-39EEA8C3C856}"/>
    <dgm:cxn modelId="{2D4EE87C-A030-4173-8CE6-CBF5A29AC467}" srcId="{1BA52A21-64CC-480F-8A46-1C1C6C5E6905}" destId="{96643497-FAC4-4CC0-9002-E15798A8A796}" srcOrd="0" destOrd="0" parTransId="{E0A14AC0-5524-44D3-B9F5-27FC7FA76B84}" sibTransId="{BDEE6C16-36DB-41D9-AB79-7A546B38106E}"/>
    <dgm:cxn modelId="{7088E08A-3FB8-4C40-9ED7-2CE8FB133406}" type="presOf" srcId="{83BC928B-E3FA-4D48-AA53-E8F1956B447F}" destId="{229BEA0D-1F32-4C6D-80B1-8EF44762BBD6}" srcOrd="0" destOrd="0" presId="urn:microsoft.com/office/officeart/2005/8/layout/vList2"/>
    <dgm:cxn modelId="{07AEAF91-DCCD-4770-AC2B-3CBB1A3F96BC}" srcId="{F3E06822-529B-4F6A-88DD-2A3784F6C813}" destId="{BB2E91F3-6EEC-4B6F-B784-21078E2BAEC7}" srcOrd="0" destOrd="0" parTransId="{DE2E231A-85D8-4099-B5B5-F3430CB4AE2B}" sibTransId="{E4E7F448-7E11-4744-9016-1C1E643C6B85}"/>
    <dgm:cxn modelId="{1E275AA6-7993-4866-988F-4B32AD1C7C95}" srcId="{1BA52A21-64CC-480F-8A46-1C1C6C5E6905}" destId="{5FA31A82-7C7C-4C5B-BC48-45DB6549C65C}" srcOrd="1" destOrd="0" parTransId="{B5BFA7C4-C07C-41B1-A82F-5502074305FB}" sibTransId="{3B918600-52E2-4E2E-9431-41EE0FE64EED}"/>
    <dgm:cxn modelId="{BE6E84AC-EF4F-4485-ABC5-6C8A4B2D6B16}" type="presOf" srcId="{2C941830-7CAE-421C-852B-F3E45688CD86}" destId="{76CB6499-28BA-45D8-9AE5-FF3F086E92AD}" srcOrd="0" destOrd="4" presId="urn:microsoft.com/office/officeart/2005/8/layout/vList2"/>
    <dgm:cxn modelId="{D8D806B1-73AE-4BD3-B329-D55AB4DBDFE5}" type="presOf" srcId="{96643497-FAC4-4CC0-9002-E15798A8A796}" destId="{76CB6499-28BA-45D8-9AE5-FF3F086E92AD}" srcOrd="0" destOrd="0" presId="urn:microsoft.com/office/officeart/2005/8/layout/vList2"/>
    <dgm:cxn modelId="{DB3D87C3-56A6-4621-8A14-B80D0735988B}" srcId="{5FA31A82-7C7C-4C5B-BC48-45DB6549C65C}" destId="{88A6B8A7-1216-4EEB-B14B-A3D1508104FC}" srcOrd="1" destOrd="0" parTransId="{A63B9BC9-7DE3-45E6-B338-FC363B0DC82A}" sibTransId="{01EF26AE-B83B-4AA5-8B02-4E58CB8E3087}"/>
    <dgm:cxn modelId="{BF37C6F1-BCD5-4EE5-82E2-C35EB6D98B1B}" type="presOf" srcId="{30BD1A78-B1BB-4C22-8305-F36027B84093}" destId="{76CB6499-28BA-45D8-9AE5-FF3F086E92AD}" srcOrd="0" destOrd="2" presId="urn:microsoft.com/office/officeart/2005/8/layout/vList2"/>
    <dgm:cxn modelId="{984575FF-D3CE-4F55-BC30-6DF1E367B88E}" type="presOf" srcId="{F3E06822-529B-4F6A-88DD-2A3784F6C813}" destId="{78CD8E84-3336-4A53-AD7D-9A393BEC7DC8}" srcOrd="0" destOrd="0" presId="urn:microsoft.com/office/officeart/2005/8/layout/vList2"/>
    <dgm:cxn modelId="{223F3DD2-8884-4115-B24B-EAB4F9CB7344}" type="presParOf" srcId="{229BEA0D-1F32-4C6D-80B1-8EF44762BBD6}" destId="{6FB7CC90-186C-4BB9-A2BB-BBCACEB720C3}" srcOrd="0" destOrd="0" presId="urn:microsoft.com/office/officeart/2005/8/layout/vList2"/>
    <dgm:cxn modelId="{F2585CC8-56FA-4E48-ABF2-EE493B51413E}" type="presParOf" srcId="{229BEA0D-1F32-4C6D-80B1-8EF44762BBD6}" destId="{76CB6499-28BA-45D8-9AE5-FF3F086E92AD}" srcOrd="1" destOrd="0" presId="urn:microsoft.com/office/officeart/2005/8/layout/vList2"/>
    <dgm:cxn modelId="{077C5A2A-978E-4150-A16D-88B37D8ACB95}" type="presParOf" srcId="{229BEA0D-1F32-4C6D-80B1-8EF44762BBD6}" destId="{78CD8E84-3336-4A53-AD7D-9A393BEC7DC8}" srcOrd="2" destOrd="0" presId="urn:microsoft.com/office/officeart/2005/8/layout/vList2"/>
    <dgm:cxn modelId="{B4C512CA-977C-4209-84A0-6097A69B5648}" type="presParOf" srcId="{229BEA0D-1F32-4C6D-80B1-8EF44762BBD6}" destId="{A2FC1220-856F-4DB2-8E0F-05B0832A53C7}"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8AD48F-B273-4464-B7E8-6369DBFCD45E}">
      <dsp:nvSpPr>
        <dsp:cNvPr id="0" name=""/>
        <dsp:cNvSpPr/>
      </dsp:nvSpPr>
      <dsp:spPr>
        <a:xfrm>
          <a:off x="131765" y="927767"/>
          <a:ext cx="5039988" cy="4320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CH" sz="1800" b="1" kern="1200" noProof="0" dirty="0">
              <a:latin typeface="+mj-lt"/>
            </a:rPr>
            <a:t>Définition</a:t>
          </a:r>
          <a:endParaRPr lang="fr-CH" sz="1800" kern="1200" noProof="0" dirty="0">
            <a:latin typeface="+mj-lt"/>
          </a:endParaRPr>
        </a:p>
      </dsp:txBody>
      <dsp:txXfrm>
        <a:off x="152854" y="948856"/>
        <a:ext cx="4997810" cy="389822"/>
      </dsp:txXfrm>
    </dsp:sp>
    <dsp:sp modelId="{921F7584-6ED2-499C-B476-2022E3AF6BEF}">
      <dsp:nvSpPr>
        <dsp:cNvPr id="0" name=""/>
        <dsp:cNvSpPr/>
      </dsp:nvSpPr>
      <dsp:spPr>
        <a:xfrm>
          <a:off x="0" y="1359768"/>
          <a:ext cx="5303520" cy="1379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387"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fr-CH" sz="1800" b="1" kern="1200" noProof="0" dirty="0">
              <a:latin typeface="+mj-lt"/>
            </a:rPr>
            <a:t>Antigène: </a:t>
          </a:r>
          <a:r>
            <a:rPr lang="fr-CH" sz="1800" b="0" kern="1200" noProof="0" dirty="0">
              <a:latin typeface="+mj-lt"/>
            </a:rPr>
            <a:t>toute</a:t>
          </a:r>
          <a:r>
            <a:rPr lang="fr-CH" sz="1800" kern="1200" noProof="0" dirty="0">
              <a:latin typeface="+mj-lt"/>
            </a:rPr>
            <a:t> substance reconnue par les lymphocytes T ou B via leurs récepteurs de surface et/ou les anticorps sécrétés par les cellules B</a:t>
          </a:r>
        </a:p>
        <a:p>
          <a:pPr marL="171450" lvl="1" indent="-171450" algn="l" defTabSz="800100">
            <a:lnSpc>
              <a:spcPct val="90000"/>
            </a:lnSpc>
            <a:spcBef>
              <a:spcPct val="0"/>
            </a:spcBef>
            <a:spcAft>
              <a:spcPct val="20000"/>
            </a:spcAft>
            <a:buChar char="•"/>
          </a:pPr>
          <a:r>
            <a:rPr lang="fr-CH" sz="1800" b="1" kern="1200" noProof="0" dirty="0">
              <a:latin typeface="+mj-lt"/>
            </a:rPr>
            <a:t>Épitope: </a:t>
          </a:r>
          <a:r>
            <a:rPr lang="fr-CH" sz="1800" kern="1200" noProof="0" dirty="0">
              <a:latin typeface="+mj-lt"/>
            </a:rPr>
            <a:t>domaine de l'antigène reconnu par les immunoglobulines</a:t>
          </a:r>
        </a:p>
      </dsp:txBody>
      <dsp:txXfrm>
        <a:off x="0" y="1359768"/>
        <a:ext cx="5303520" cy="1379137"/>
      </dsp:txXfrm>
    </dsp:sp>
    <dsp:sp modelId="{A4EAD160-F52F-45F5-864C-3621BE27F849}">
      <dsp:nvSpPr>
        <dsp:cNvPr id="0" name=""/>
        <dsp:cNvSpPr/>
      </dsp:nvSpPr>
      <dsp:spPr>
        <a:xfrm>
          <a:off x="131765" y="2738905"/>
          <a:ext cx="5039988" cy="4320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CH" sz="1800" b="1" kern="1200" noProof="0" dirty="0">
              <a:latin typeface="+mj-lt"/>
            </a:rPr>
            <a:t>Nature </a:t>
          </a:r>
          <a:endParaRPr lang="fr-CH" sz="1800" kern="1200" noProof="0" dirty="0">
            <a:latin typeface="+mj-lt"/>
          </a:endParaRPr>
        </a:p>
      </dsp:txBody>
      <dsp:txXfrm>
        <a:off x="152854" y="2759994"/>
        <a:ext cx="4997810" cy="389822"/>
      </dsp:txXfrm>
    </dsp:sp>
    <dsp:sp modelId="{CEAD0811-3AC3-434F-9058-A0A618C63202}">
      <dsp:nvSpPr>
        <dsp:cNvPr id="0" name=""/>
        <dsp:cNvSpPr/>
      </dsp:nvSpPr>
      <dsp:spPr>
        <a:xfrm>
          <a:off x="0" y="3170906"/>
          <a:ext cx="5303520" cy="1547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387"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fr-CH" sz="1800" kern="1200" noProof="0" dirty="0">
              <a:latin typeface="+mj-lt"/>
            </a:rPr>
            <a:t>protéines &amp; glycoprotéines</a:t>
          </a:r>
        </a:p>
        <a:p>
          <a:pPr marL="171450" lvl="1" indent="-171450" algn="l" defTabSz="800100">
            <a:lnSpc>
              <a:spcPct val="90000"/>
            </a:lnSpc>
            <a:spcBef>
              <a:spcPct val="0"/>
            </a:spcBef>
            <a:spcAft>
              <a:spcPct val="20000"/>
            </a:spcAft>
            <a:buChar char="•"/>
          </a:pPr>
          <a:r>
            <a:rPr lang="fr-CH" sz="1800" kern="1200" noProof="0" dirty="0">
              <a:latin typeface="+mj-lt"/>
            </a:rPr>
            <a:t>polysaccharides</a:t>
          </a:r>
        </a:p>
        <a:p>
          <a:pPr marL="171450" lvl="1" indent="-171450" algn="l" defTabSz="800100">
            <a:lnSpc>
              <a:spcPct val="90000"/>
            </a:lnSpc>
            <a:spcBef>
              <a:spcPct val="0"/>
            </a:spcBef>
            <a:spcAft>
              <a:spcPct val="20000"/>
            </a:spcAft>
            <a:buChar char="•"/>
          </a:pPr>
          <a:r>
            <a:rPr lang="fr-CH" sz="1800" kern="1200" noProof="0" dirty="0">
              <a:latin typeface="+mj-lt"/>
            </a:rPr>
            <a:t>lipoprotéines &amp; lipopolysaccharides</a:t>
          </a:r>
        </a:p>
        <a:p>
          <a:pPr marL="171450" lvl="1" indent="-171450" algn="l" defTabSz="800100">
            <a:lnSpc>
              <a:spcPct val="90000"/>
            </a:lnSpc>
            <a:spcBef>
              <a:spcPct val="0"/>
            </a:spcBef>
            <a:spcAft>
              <a:spcPct val="20000"/>
            </a:spcAft>
            <a:buChar char="•"/>
          </a:pPr>
          <a:r>
            <a:rPr lang="fr-CH" sz="1800" kern="1200" noProof="0" dirty="0">
              <a:latin typeface="+mj-lt"/>
            </a:rPr>
            <a:t>acides nucléiques</a:t>
          </a:r>
        </a:p>
        <a:p>
          <a:pPr marL="171450" lvl="1" indent="-171450" algn="l" defTabSz="800100">
            <a:lnSpc>
              <a:spcPct val="90000"/>
            </a:lnSpc>
            <a:spcBef>
              <a:spcPct val="0"/>
            </a:spcBef>
            <a:spcAft>
              <a:spcPct val="20000"/>
            </a:spcAft>
            <a:buChar char="•"/>
          </a:pPr>
          <a:r>
            <a:rPr lang="fr-CH" sz="1800" kern="1200" noProof="0" dirty="0">
              <a:latin typeface="+mj-lt"/>
            </a:rPr>
            <a:t>composés chimiques (métaux lourds, narcotiques) </a:t>
          </a:r>
        </a:p>
      </dsp:txBody>
      <dsp:txXfrm>
        <a:off x="0" y="3170906"/>
        <a:ext cx="5303520" cy="15473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B7CC90-186C-4BB9-A2BB-BBCACEB720C3}">
      <dsp:nvSpPr>
        <dsp:cNvPr id="0" name=""/>
        <dsp:cNvSpPr/>
      </dsp:nvSpPr>
      <dsp:spPr>
        <a:xfrm>
          <a:off x="0" y="0"/>
          <a:ext cx="4956282" cy="325661"/>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CH" sz="1800" b="1" kern="1200" noProof="0" dirty="0">
              <a:latin typeface="+mj-lt"/>
            </a:rPr>
            <a:t>Etranger  </a:t>
          </a:r>
          <a:endParaRPr lang="fr-CH" sz="1800" kern="1200" noProof="0" dirty="0">
            <a:latin typeface="+mj-lt"/>
          </a:endParaRPr>
        </a:p>
      </dsp:txBody>
      <dsp:txXfrm>
        <a:off x="15897" y="15897"/>
        <a:ext cx="4924488" cy="293867"/>
      </dsp:txXfrm>
    </dsp:sp>
    <dsp:sp modelId="{76CB6499-28BA-45D8-9AE5-FF3F086E92AD}">
      <dsp:nvSpPr>
        <dsp:cNvPr id="0" name=""/>
        <dsp:cNvSpPr/>
      </dsp:nvSpPr>
      <dsp:spPr>
        <a:xfrm>
          <a:off x="0" y="331282"/>
          <a:ext cx="4956282" cy="2282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362"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fr-CH" sz="1800" b="1" kern="1200" noProof="0" dirty="0">
              <a:latin typeface="+mj-lt"/>
            </a:rPr>
            <a:t>Antigènes du soi (autoantigènes):</a:t>
          </a:r>
          <a:r>
            <a:rPr lang="fr-CH" sz="1800" kern="1200" noProof="0" dirty="0">
              <a:latin typeface="+mj-lt"/>
            </a:rPr>
            <a:t> tout antigène qui normalement fait partie du corps</a:t>
          </a:r>
        </a:p>
        <a:p>
          <a:pPr marL="171450" lvl="1" indent="-171450" algn="l" defTabSz="800100">
            <a:lnSpc>
              <a:spcPct val="90000"/>
            </a:lnSpc>
            <a:spcBef>
              <a:spcPct val="0"/>
            </a:spcBef>
            <a:spcAft>
              <a:spcPct val="20000"/>
            </a:spcAft>
            <a:buChar char="•"/>
          </a:pPr>
          <a:r>
            <a:rPr lang="fr-CH" sz="1800" b="1" kern="1200" noProof="0" dirty="0">
              <a:latin typeface="+mj-lt"/>
            </a:rPr>
            <a:t>Antigènes du non-soi: </a:t>
          </a:r>
          <a:r>
            <a:rPr lang="fr-CH" sz="1800" kern="1200" noProof="0" dirty="0">
              <a:latin typeface="+mj-lt"/>
            </a:rPr>
            <a:t>tout antigène qui normalement ne fait pas partie du corps	</a:t>
          </a:r>
        </a:p>
        <a:p>
          <a:pPr marL="342900" lvl="2" indent="-171450" algn="l" defTabSz="800100">
            <a:lnSpc>
              <a:spcPct val="90000"/>
            </a:lnSpc>
            <a:spcBef>
              <a:spcPct val="0"/>
            </a:spcBef>
            <a:spcAft>
              <a:spcPct val="20000"/>
            </a:spcAft>
            <a:buFont typeface="Courier New" panose="02070309020205020404" pitchFamily="49" charset="0"/>
            <a:buChar char="o"/>
          </a:pPr>
          <a:r>
            <a:rPr lang="fr-CH" sz="1800" b="1" kern="1200" noProof="0" dirty="0">
              <a:latin typeface="+mj-lt"/>
            </a:rPr>
            <a:t>Allogènes</a:t>
          </a:r>
          <a:r>
            <a:rPr lang="fr-CH" sz="1800" kern="1200" noProof="0" dirty="0">
              <a:latin typeface="+mj-lt"/>
            </a:rPr>
            <a:t>: antigènes différents de la même espèce</a:t>
          </a:r>
        </a:p>
        <a:p>
          <a:pPr marL="342900" lvl="2" indent="-171450" algn="l" defTabSz="800100">
            <a:lnSpc>
              <a:spcPct val="90000"/>
            </a:lnSpc>
            <a:spcBef>
              <a:spcPct val="0"/>
            </a:spcBef>
            <a:spcAft>
              <a:spcPct val="20000"/>
            </a:spcAft>
            <a:buFont typeface="Courier New" panose="02070309020205020404" pitchFamily="49" charset="0"/>
            <a:buChar char="o"/>
          </a:pPr>
          <a:r>
            <a:rPr lang="fr-CH" sz="1800" b="1" kern="1200" noProof="0" dirty="0">
              <a:latin typeface="+mj-lt"/>
            </a:rPr>
            <a:t>Exogènes:</a:t>
          </a:r>
          <a:r>
            <a:rPr lang="fr-CH" sz="1800" kern="1200" noProof="0" dirty="0">
              <a:latin typeface="+mj-lt"/>
            </a:rPr>
            <a:t> antigènes d’une autre espèce</a:t>
          </a:r>
        </a:p>
        <a:p>
          <a:pPr marL="342900" lvl="2" indent="-171450" algn="l" defTabSz="800100">
            <a:lnSpc>
              <a:spcPct val="90000"/>
            </a:lnSpc>
            <a:spcBef>
              <a:spcPct val="0"/>
            </a:spcBef>
            <a:spcAft>
              <a:spcPct val="20000"/>
            </a:spcAft>
            <a:buFont typeface="Courier New" panose="02070309020205020404" pitchFamily="49" charset="0"/>
            <a:buChar char="o"/>
          </a:pPr>
          <a:endParaRPr lang="fr-CH" sz="1800" kern="1200" noProof="0" dirty="0">
            <a:latin typeface="+mj-lt"/>
          </a:endParaRPr>
        </a:p>
      </dsp:txBody>
      <dsp:txXfrm>
        <a:off x="0" y="331282"/>
        <a:ext cx="4956282" cy="2282175"/>
      </dsp:txXfrm>
    </dsp:sp>
    <dsp:sp modelId="{78CD8E84-3336-4A53-AD7D-9A393BEC7DC8}">
      <dsp:nvSpPr>
        <dsp:cNvPr id="0" name=""/>
        <dsp:cNvSpPr/>
      </dsp:nvSpPr>
      <dsp:spPr>
        <a:xfrm>
          <a:off x="0" y="2484462"/>
          <a:ext cx="4956282" cy="325661"/>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CH" sz="1800" b="1" kern="1200" noProof="0" dirty="0">
              <a:latin typeface="+mj-lt"/>
            </a:rPr>
            <a:t>Immunogénicité</a:t>
          </a:r>
          <a:endParaRPr lang="fr-CH" sz="1800" kern="1200" noProof="0" dirty="0">
            <a:latin typeface="+mj-lt"/>
          </a:endParaRPr>
        </a:p>
      </dsp:txBody>
      <dsp:txXfrm>
        <a:off x="15897" y="2500359"/>
        <a:ext cx="4924488" cy="293867"/>
      </dsp:txXfrm>
    </dsp:sp>
    <dsp:sp modelId="{A2FC1220-856F-4DB2-8E0F-05B0832A53C7}">
      <dsp:nvSpPr>
        <dsp:cNvPr id="0" name=""/>
        <dsp:cNvSpPr/>
      </dsp:nvSpPr>
      <dsp:spPr>
        <a:xfrm>
          <a:off x="0" y="2939118"/>
          <a:ext cx="4956282" cy="2130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362"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fr-CH" sz="1800" b="1" kern="1200" noProof="0" dirty="0">
              <a:latin typeface="+mj-lt"/>
            </a:rPr>
            <a:t>Immunogènes:</a:t>
          </a:r>
          <a:r>
            <a:rPr lang="fr-CH" sz="1800" kern="1200" noProof="0" dirty="0">
              <a:latin typeface="+mj-lt"/>
            </a:rPr>
            <a:t> antigènes capables de stimuler une réponse immunitaire adaptative spécifique lorsqu’ils entrent en contact avec l’organisme. Tout antigène n’est pas nécessairement immunogène. </a:t>
          </a:r>
        </a:p>
        <a:p>
          <a:pPr marL="171450" lvl="1" indent="-171450" algn="l" defTabSz="800100">
            <a:lnSpc>
              <a:spcPct val="90000"/>
            </a:lnSpc>
            <a:spcBef>
              <a:spcPct val="0"/>
            </a:spcBef>
            <a:spcAft>
              <a:spcPct val="20000"/>
            </a:spcAft>
            <a:buChar char="•"/>
          </a:pPr>
          <a:r>
            <a:rPr lang="fr-CH" sz="1800" b="1" kern="1200" noProof="0" dirty="0">
              <a:latin typeface="+mj-lt"/>
            </a:rPr>
            <a:t>Haptènes:</a:t>
          </a:r>
          <a:r>
            <a:rPr lang="fr-CH" sz="1800" kern="1200" noProof="0" dirty="0">
              <a:latin typeface="+mj-lt"/>
            </a:rPr>
            <a:t> molécules de faible masse moléculaire qui ont besoin d’un porteur pour devenir immunogènes.</a:t>
          </a:r>
        </a:p>
      </dsp:txBody>
      <dsp:txXfrm>
        <a:off x="0" y="2939118"/>
        <a:ext cx="4956282" cy="213003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E0A53E-CF2A-4CD7-823E-5B1C6241D609}" type="datetimeFigureOut">
              <a:rPr lang="en-GB" smtClean="0"/>
              <a:t>10/10/2019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8E47B5-1FE0-48C4-9872-A81295EFA8BF}" type="slidenum">
              <a:rPr lang="en-GB" smtClean="0"/>
              <a:t>‹N°›</a:t>
            </a:fld>
            <a:endParaRPr lang="en-GB"/>
          </a:p>
        </p:txBody>
      </p:sp>
    </p:spTree>
    <p:extLst>
      <p:ext uri="{BB962C8B-B14F-4D97-AF65-F5344CB8AC3E}">
        <p14:creationId xmlns:p14="http://schemas.microsoft.com/office/powerpoint/2010/main" val="3859006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E0A53E-CF2A-4CD7-823E-5B1C6241D609}" type="datetimeFigureOut">
              <a:rPr lang="en-GB" smtClean="0"/>
              <a:t>10/10/2019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8E47B5-1FE0-48C4-9872-A81295EFA8BF}" type="slidenum">
              <a:rPr lang="en-GB" smtClean="0"/>
              <a:t>‹N°›</a:t>
            </a:fld>
            <a:endParaRPr lang="en-GB"/>
          </a:p>
        </p:txBody>
      </p:sp>
    </p:spTree>
    <p:extLst>
      <p:ext uri="{BB962C8B-B14F-4D97-AF65-F5344CB8AC3E}">
        <p14:creationId xmlns:p14="http://schemas.microsoft.com/office/powerpoint/2010/main" val="2802951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E0A53E-CF2A-4CD7-823E-5B1C6241D609}" type="datetimeFigureOut">
              <a:rPr lang="en-GB" smtClean="0"/>
              <a:t>10/10/2019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8E47B5-1FE0-48C4-9872-A81295EFA8BF}" type="slidenum">
              <a:rPr lang="en-GB" smtClean="0"/>
              <a:t>‹N°›</a:t>
            </a:fld>
            <a:endParaRPr lang="en-GB"/>
          </a:p>
        </p:txBody>
      </p:sp>
    </p:spTree>
    <p:extLst>
      <p:ext uri="{BB962C8B-B14F-4D97-AF65-F5344CB8AC3E}">
        <p14:creationId xmlns:p14="http://schemas.microsoft.com/office/powerpoint/2010/main" val="1568732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E0A53E-CF2A-4CD7-823E-5B1C6241D609}" type="datetimeFigureOut">
              <a:rPr lang="en-GB" smtClean="0"/>
              <a:t>10/10/2019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8E47B5-1FE0-48C4-9872-A81295EFA8BF}" type="slidenum">
              <a:rPr lang="en-GB" smtClean="0"/>
              <a:t>‹N°›</a:t>
            </a:fld>
            <a:endParaRPr lang="en-GB"/>
          </a:p>
        </p:txBody>
      </p:sp>
    </p:spTree>
    <p:extLst>
      <p:ext uri="{BB962C8B-B14F-4D97-AF65-F5344CB8AC3E}">
        <p14:creationId xmlns:p14="http://schemas.microsoft.com/office/powerpoint/2010/main" val="2133756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defRPr sz="44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5E0A53E-CF2A-4CD7-823E-5B1C6241D609}" type="datetimeFigureOut">
              <a:rPr lang="en-GB" smtClean="0"/>
              <a:t>10/10/2019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8E47B5-1FE0-48C4-9872-A81295EFA8BF}" type="slidenum">
              <a:rPr lang="en-GB" smtClean="0"/>
              <a:t>‹N°›</a:t>
            </a:fld>
            <a:endParaRPr lang="en-GB"/>
          </a:p>
        </p:txBody>
      </p:sp>
    </p:spTree>
    <p:extLst>
      <p:ext uri="{BB962C8B-B14F-4D97-AF65-F5344CB8AC3E}">
        <p14:creationId xmlns:p14="http://schemas.microsoft.com/office/powerpoint/2010/main" val="870582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E0A53E-CF2A-4CD7-823E-5B1C6241D609}" type="datetimeFigureOut">
              <a:rPr lang="en-GB" smtClean="0"/>
              <a:t>10/10/2019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D8E47B5-1FE0-48C4-9872-A81295EFA8BF}" type="slidenum">
              <a:rPr lang="en-GB" smtClean="0"/>
              <a:t>‹N°›</a:t>
            </a:fld>
            <a:endParaRPr lang="en-GB"/>
          </a:p>
        </p:txBody>
      </p:sp>
    </p:spTree>
    <p:extLst>
      <p:ext uri="{BB962C8B-B14F-4D97-AF65-F5344CB8AC3E}">
        <p14:creationId xmlns:p14="http://schemas.microsoft.com/office/powerpoint/2010/main" val="3679153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E0A53E-CF2A-4CD7-823E-5B1C6241D609}" type="datetimeFigureOut">
              <a:rPr lang="en-GB" smtClean="0"/>
              <a:t>10/10/2019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D8E47B5-1FE0-48C4-9872-A81295EFA8BF}" type="slidenum">
              <a:rPr lang="en-GB" smtClean="0"/>
              <a:t>‹N°›</a:t>
            </a:fld>
            <a:endParaRPr lang="en-GB"/>
          </a:p>
        </p:txBody>
      </p:sp>
    </p:spTree>
    <p:extLst>
      <p:ext uri="{BB962C8B-B14F-4D97-AF65-F5344CB8AC3E}">
        <p14:creationId xmlns:p14="http://schemas.microsoft.com/office/powerpoint/2010/main" val="3507746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E0A53E-CF2A-4CD7-823E-5B1C6241D609}" type="datetimeFigureOut">
              <a:rPr lang="en-GB" smtClean="0"/>
              <a:t>10/10/2019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D8E47B5-1FE0-48C4-9872-A81295EFA8BF}" type="slidenum">
              <a:rPr lang="en-GB" smtClean="0"/>
              <a:t>‹N°›</a:t>
            </a:fld>
            <a:endParaRPr lang="en-GB"/>
          </a:p>
        </p:txBody>
      </p:sp>
    </p:spTree>
    <p:extLst>
      <p:ext uri="{BB962C8B-B14F-4D97-AF65-F5344CB8AC3E}">
        <p14:creationId xmlns:p14="http://schemas.microsoft.com/office/powerpoint/2010/main" val="1858024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E0A53E-CF2A-4CD7-823E-5B1C6241D609}" type="datetimeFigureOut">
              <a:rPr lang="en-GB" smtClean="0"/>
              <a:t>10/10/2019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D8E47B5-1FE0-48C4-9872-A81295EFA8BF}" type="slidenum">
              <a:rPr lang="en-GB" smtClean="0"/>
              <a:t>‹N°›</a:t>
            </a:fld>
            <a:endParaRPr lang="en-GB"/>
          </a:p>
        </p:txBody>
      </p:sp>
    </p:spTree>
    <p:extLst>
      <p:ext uri="{BB962C8B-B14F-4D97-AF65-F5344CB8AC3E}">
        <p14:creationId xmlns:p14="http://schemas.microsoft.com/office/powerpoint/2010/main" val="4247899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5E0A53E-CF2A-4CD7-823E-5B1C6241D609}" type="datetimeFigureOut">
              <a:rPr lang="en-GB" smtClean="0"/>
              <a:t>10/10/2019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D8E47B5-1FE0-48C4-9872-A81295EFA8BF}" type="slidenum">
              <a:rPr lang="en-GB" smtClean="0"/>
              <a:t>‹N°›</a:t>
            </a:fld>
            <a:endParaRPr lang="en-GB"/>
          </a:p>
        </p:txBody>
      </p:sp>
    </p:spTree>
    <p:extLst>
      <p:ext uri="{BB962C8B-B14F-4D97-AF65-F5344CB8AC3E}">
        <p14:creationId xmlns:p14="http://schemas.microsoft.com/office/powerpoint/2010/main" val="3216777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5E0A53E-CF2A-4CD7-823E-5B1C6241D609}" type="datetimeFigureOut">
              <a:rPr lang="en-GB" smtClean="0"/>
              <a:t>10/10/2019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D8E47B5-1FE0-48C4-9872-A81295EFA8BF}" type="slidenum">
              <a:rPr lang="en-GB" smtClean="0"/>
              <a:t>‹N°›</a:t>
            </a:fld>
            <a:endParaRPr lang="en-GB"/>
          </a:p>
        </p:txBody>
      </p:sp>
    </p:spTree>
    <p:extLst>
      <p:ext uri="{BB962C8B-B14F-4D97-AF65-F5344CB8AC3E}">
        <p14:creationId xmlns:p14="http://schemas.microsoft.com/office/powerpoint/2010/main" val="2948925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9144000" cy="768096"/>
          </a:xfrm>
          <a:prstGeom prst="rect">
            <a:avLst/>
          </a:prstGeom>
          <a:solidFill>
            <a:srgbClr val="E4EEF8"/>
          </a:solidFill>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33629" y="903910"/>
            <a:ext cx="8734806" cy="536521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E0A53E-CF2A-4CD7-823E-5B1C6241D609}" type="datetimeFigureOut">
              <a:rPr lang="en-GB" smtClean="0"/>
              <a:t>10/10/2019</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449056" y="0"/>
            <a:ext cx="694944" cy="768097"/>
          </a:xfrm>
          <a:prstGeom prst="rect">
            <a:avLst/>
          </a:prstGeom>
        </p:spPr>
        <p:txBody>
          <a:bodyPr vert="horz" lIns="91440" tIns="45720" rIns="91440" bIns="45720" rtlCol="0" anchor="ctr"/>
          <a:lstStyle>
            <a:lvl1pPr algn="ctr">
              <a:defRPr sz="1200">
                <a:solidFill>
                  <a:schemeClr val="tx1">
                    <a:tint val="75000"/>
                  </a:schemeClr>
                </a:solidFill>
              </a:defRPr>
            </a:lvl1pPr>
          </a:lstStyle>
          <a:p>
            <a:fld id="{DD8E47B5-1FE0-48C4-9872-A81295EFA8BF}" type="slidenum">
              <a:rPr lang="en-GB" smtClean="0"/>
              <a:t>‹N°›</a:t>
            </a:fld>
            <a:endParaRPr lang="en-GB"/>
          </a:p>
        </p:txBody>
      </p:sp>
    </p:spTree>
    <p:extLst>
      <p:ext uri="{BB962C8B-B14F-4D97-AF65-F5344CB8AC3E}">
        <p14:creationId xmlns:p14="http://schemas.microsoft.com/office/powerpoint/2010/main" val="9565751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lnSpc>
          <a:spcPct val="90000"/>
        </a:lnSpc>
        <a:spcBef>
          <a:spcPct val="0"/>
        </a:spcBef>
        <a:buNone/>
        <a:defRPr sz="3200" kern="1200">
          <a:solidFill>
            <a:schemeClr val="tx1"/>
          </a:solidFill>
          <a:effectLst/>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ghi.epfl.ch/" TargetMode="Externa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2.jp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2.jp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3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0.jp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5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3.jp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5.png"/><Relationship Id="rId5" Type="http://schemas.openxmlformats.org/officeDocument/2006/relationships/image" Target="../media/image53.jpg"/><Relationship Id="rId4" Type="http://schemas.openxmlformats.org/officeDocument/2006/relationships/image" Target="../media/image54.png"/></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hyperlink" Target="https://www.youtube.com/watch?v=odLLr6mjaUQ"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9.jpg"/></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61.jp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61.jpg"/></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63.jp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63.jp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64.jp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64.jpg"/></Relationships>
</file>

<file path=ppt/slides/_rels/slide6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65.jp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65.jpg"/></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EAB7B-F506-4A51-9C69-1EB5ECC4C945}"/>
              </a:ext>
            </a:extLst>
          </p:cNvPr>
          <p:cNvSpPr>
            <a:spLocks noGrp="1"/>
          </p:cNvSpPr>
          <p:nvPr>
            <p:ph type="title"/>
          </p:nvPr>
        </p:nvSpPr>
        <p:spPr>
          <a:xfrm>
            <a:off x="0" y="1559027"/>
            <a:ext cx="9144000" cy="2533077"/>
          </a:xfrm>
        </p:spPr>
        <p:txBody>
          <a:bodyPr>
            <a:normAutofit/>
          </a:bodyPr>
          <a:lstStyle/>
          <a:p>
            <a:r>
              <a:rPr lang="fr-CH" sz="5400" dirty="0"/>
              <a:t>3. Génération des répertoires des cellules B et T</a:t>
            </a:r>
          </a:p>
        </p:txBody>
      </p:sp>
      <p:sp>
        <p:nvSpPr>
          <p:cNvPr id="3" name="Text Placeholder 2">
            <a:extLst>
              <a:ext uri="{FF2B5EF4-FFF2-40B4-BE49-F238E27FC236}">
                <a16:creationId xmlns:a16="http://schemas.microsoft.com/office/drawing/2014/main" id="{0DAF988E-B4CC-48DD-A483-1558B5006B7D}"/>
              </a:ext>
            </a:extLst>
          </p:cNvPr>
          <p:cNvSpPr>
            <a:spLocks noGrp="1"/>
          </p:cNvSpPr>
          <p:nvPr>
            <p:ph type="body" idx="1"/>
          </p:nvPr>
        </p:nvSpPr>
        <p:spPr>
          <a:xfrm>
            <a:off x="623888" y="4340352"/>
            <a:ext cx="7886700" cy="2389632"/>
          </a:xfrm>
        </p:spPr>
        <p:txBody>
          <a:bodyPr>
            <a:normAutofit/>
          </a:bodyPr>
          <a:lstStyle/>
          <a:p>
            <a:pPr marL="342900" indent="-342900" algn="ctr"/>
            <a:r>
              <a:rPr lang="sv-SE" sz="1800" dirty="0"/>
              <a:t>par Bruno Lemaitre, </a:t>
            </a:r>
          </a:p>
          <a:p>
            <a:pPr marL="342900" indent="-342900" algn="ctr"/>
            <a:r>
              <a:rPr lang="sv-SE" sz="1800" dirty="0"/>
              <a:t>Ecole Polytechnique Fédérale de Lausanne</a:t>
            </a:r>
          </a:p>
          <a:p>
            <a:pPr marL="342900" indent="-342900" algn="ctr"/>
            <a:r>
              <a:rPr lang="fr-FR" sz="1800" dirty="0">
                <a:solidFill>
                  <a:srgbClr val="000000"/>
                </a:solidFill>
              </a:rPr>
              <a:t>Web: </a:t>
            </a:r>
            <a:r>
              <a:rPr lang="fr-FR" sz="1800" dirty="0">
                <a:solidFill>
                  <a:srgbClr val="000000"/>
                </a:solidFill>
                <a:hlinkClick r:id="rId2"/>
              </a:rPr>
              <a:t>http://ghi.epfl.ch</a:t>
            </a:r>
            <a:r>
              <a:rPr lang="fr-FR" sz="1800" dirty="0">
                <a:solidFill>
                  <a:srgbClr val="000000"/>
                </a:solidFill>
              </a:rPr>
              <a:t> </a:t>
            </a:r>
          </a:p>
          <a:p>
            <a:endParaRPr lang="en-GB" dirty="0"/>
          </a:p>
        </p:txBody>
      </p:sp>
      <p:pic>
        <p:nvPicPr>
          <p:cNvPr id="4" name="Picture 3">
            <a:extLst>
              <a:ext uri="{FF2B5EF4-FFF2-40B4-BE49-F238E27FC236}">
                <a16:creationId xmlns:a16="http://schemas.microsoft.com/office/drawing/2014/main" id="{0084D9D5-0A21-4742-994C-74AC61EE4B36}"/>
              </a:ext>
            </a:extLst>
          </p:cNvPr>
          <p:cNvPicPr>
            <a:picLocks noChangeAspect="1"/>
          </p:cNvPicPr>
          <p:nvPr/>
        </p:nvPicPr>
        <p:blipFill>
          <a:blip r:embed="rId3"/>
          <a:stretch>
            <a:fillRect/>
          </a:stretch>
        </p:blipFill>
        <p:spPr>
          <a:xfrm>
            <a:off x="7308304" y="116632"/>
            <a:ext cx="8855968" cy="1194147"/>
          </a:xfrm>
          <a:prstGeom prst="rect">
            <a:avLst/>
          </a:prstGeom>
        </p:spPr>
      </p:pic>
      <p:pic>
        <p:nvPicPr>
          <p:cNvPr id="5" name="Picture 4">
            <a:extLst>
              <a:ext uri="{FF2B5EF4-FFF2-40B4-BE49-F238E27FC236}">
                <a16:creationId xmlns:a16="http://schemas.microsoft.com/office/drawing/2014/main" id="{F738D2B3-3E9F-45E5-862F-8631BFDE40F2}"/>
              </a:ext>
            </a:extLst>
          </p:cNvPr>
          <p:cNvPicPr>
            <a:picLocks noChangeAspect="1"/>
          </p:cNvPicPr>
          <p:nvPr/>
        </p:nvPicPr>
        <p:blipFill>
          <a:blip r:embed="rId4"/>
          <a:stretch>
            <a:fillRect/>
          </a:stretch>
        </p:blipFill>
        <p:spPr>
          <a:xfrm>
            <a:off x="0" y="0"/>
            <a:ext cx="2494071" cy="1196752"/>
          </a:xfrm>
          <a:prstGeom prst="rect">
            <a:avLst/>
          </a:prstGeom>
        </p:spPr>
      </p:pic>
    </p:spTree>
    <p:extLst>
      <p:ext uri="{BB962C8B-B14F-4D97-AF65-F5344CB8AC3E}">
        <p14:creationId xmlns:p14="http://schemas.microsoft.com/office/powerpoint/2010/main" val="3545070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H" dirty="0"/>
              <a:t>Anticorps monoclonaux: bases de la sélection </a:t>
            </a:r>
            <a:r>
              <a:rPr lang="fr-CH" i="1" dirty="0"/>
              <a:t>in vitro</a:t>
            </a:r>
            <a:endParaRPr lang="fr-CH" dirty="0"/>
          </a:p>
        </p:txBody>
      </p:sp>
      <p:sp>
        <p:nvSpPr>
          <p:cNvPr id="6" name="Rectangle 3"/>
          <p:cNvSpPr>
            <a:spLocks noGrp="1" noChangeArrowheads="1"/>
          </p:cNvSpPr>
          <p:nvPr>
            <p:ph idx="1"/>
          </p:nvPr>
        </p:nvSpPr>
        <p:spPr bwMode="auto">
          <a:xfrm>
            <a:off x="409194" y="5773076"/>
            <a:ext cx="8734806" cy="798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fontScale="92500" lnSpcReduction="20000"/>
          </a:bodyPr>
          <a:lstStyle/>
          <a:p>
            <a:pPr marL="0" indent="0">
              <a:spcBef>
                <a:spcPct val="20000"/>
              </a:spcBef>
              <a:buNone/>
              <a:tabLst>
                <a:tab pos="361950" algn="l"/>
              </a:tabLst>
            </a:pPr>
            <a:r>
              <a:rPr lang="fr-CH" sz="2000" b="0" dirty="0"/>
              <a:t>Médium de croissance HAT : contient hypoxanthine, aminoptérine et thymidine</a:t>
            </a:r>
          </a:p>
          <a:p>
            <a:pPr marL="0" indent="0" eaLnBrk="1" hangingPunct="1">
              <a:spcBef>
                <a:spcPct val="20000"/>
              </a:spcBef>
              <a:buNone/>
              <a:tabLst>
                <a:tab pos="361950" algn="l"/>
              </a:tabLst>
            </a:pPr>
            <a:r>
              <a:rPr lang="fr-CH" sz="2000" b="0" dirty="0">
                <a:sym typeface="Wingdings" panose="05000000000000000000" pitchFamily="2" charset="2"/>
              </a:rPr>
              <a:t></a:t>
            </a:r>
            <a:r>
              <a:rPr lang="fr-CH" sz="2000" b="0" dirty="0"/>
              <a:t> Seule la voie de réutilisation pour la synthèse des purines et pyrimidines est </a:t>
            </a:r>
            <a:r>
              <a:rPr lang="fr-CH" dirty="0"/>
              <a:t>fonctionnelle</a:t>
            </a:r>
            <a:endParaRPr lang="fr-CH" sz="2000" b="0" dirty="0"/>
          </a:p>
        </p:txBody>
      </p:sp>
      <p:pic>
        <p:nvPicPr>
          <p:cNvPr id="5" name="Picture 4">
            <a:extLst>
              <a:ext uri="{FF2B5EF4-FFF2-40B4-BE49-F238E27FC236}">
                <a16:creationId xmlns:a16="http://schemas.microsoft.com/office/drawing/2014/main" id="{B6CEE72A-7A71-41FF-83F7-BA0E45C5026B}"/>
              </a:ext>
            </a:extLst>
          </p:cNvPr>
          <p:cNvPicPr>
            <a:picLocks noChangeAspect="1"/>
          </p:cNvPicPr>
          <p:nvPr/>
        </p:nvPicPr>
        <p:blipFill>
          <a:blip r:embed="rId2"/>
          <a:stretch>
            <a:fillRect/>
          </a:stretch>
        </p:blipFill>
        <p:spPr>
          <a:xfrm>
            <a:off x="1074809" y="1001015"/>
            <a:ext cx="6994381" cy="4539143"/>
          </a:xfrm>
          <a:prstGeom prst="rect">
            <a:avLst/>
          </a:prstGeom>
          <a:solidFill>
            <a:schemeClr val="accent2"/>
          </a:solidFill>
        </p:spPr>
      </p:pic>
    </p:spTree>
    <p:extLst>
      <p:ext uri="{BB962C8B-B14F-4D97-AF65-F5344CB8AC3E}">
        <p14:creationId xmlns:p14="http://schemas.microsoft.com/office/powerpoint/2010/main" val="3882861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24C4E43F-AE8A-492C-A9FD-CC714DCBBB79}"/>
              </a:ext>
            </a:extLst>
          </p:cNvPr>
          <p:cNvSpPr/>
          <p:nvPr/>
        </p:nvSpPr>
        <p:spPr>
          <a:xfrm>
            <a:off x="5003883" y="1942079"/>
            <a:ext cx="4069987" cy="48427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 name="Rectangle 3">
            <a:extLst>
              <a:ext uri="{FF2B5EF4-FFF2-40B4-BE49-F238E27FC236}">
                <a16:creationId xmlns:a16="http://schemas.microsoft.com/office/drawing/2014/main" id="{BDBEE1AE-DCCF-4DE2-9D50-7B42B88D21AF}"/>
              </a:ext>
            </a:extLst>
          </p:cNvPr>
          <p:cNvSpPr/>
          <p:nvPr/>
        </p:nvSpPr>
        <p:spPr>
          <a:xfrm>
            <a:off x="91142" y="1942079"/>
            <a:ext cx="4102906" cy="48427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5" name="Arc 84">
            <a:extLst>
              <a:ext uri="{FF2B5EF4-FFF2-40B4-BE49-F238E27FC236}">
                <a16:creationId xmlns:a16="http://schemas.microsoft.com/office/drawing/2014/main" id="{D6451334-0FBA-4D13-81E9-5610FC9773A1}"/>
              </a:ext>
            </a:extLst>
          </p:cNvPr>
          <p:cNvSpPr/>
          <p:nvPr/>
        </p:nvSpPr>
        <p:spPr>
          <a:xfrm>
            <a:off x="403678" y="6023205"/>
            <a:ext cx="3593732" cy="1087438"/>
          </a:xfrm>
          <a:prstGeom prst="arc">
            <a:avLst>
              <a:gd name="adj1" fmla="val 10800283"/>
              <a:gd name="adj2" fmla="val 0"/>
            </a:avLst>
          </a:prstGeom>
          <a:noFill/>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txBody>
          <a:bodyPr rtlCol="0" anchor="ctr"/>
          <a:lstStyle/>
          <a:p>
            <a:pPr algn="ctr"/>
            <a:endParaRPr lang="fr-CH"/>
          </a:p>
        </p:txBody>
      </p:sp>
      <p:sp>
        <p:nvSpPr>
          <p:cNvPr id="2" name="Title 1"/>
          <p:cNvSpPr>
            <a:spLocks noGrp="1"/>
          </p:cNvSpPr>
          <p:nvPr>
            <p:ph type="title"/>
          </p:nvPr>
        </p:nvSpPr>
        <p:spPr/>
        <p:txBody>
          <a:bodyPr>
            <a:normAutofit/>
          </a:bodyPr>
          <a:lstStyle/>
          <a:p>
            <a:r>
              <a:rPr lang="fr-CH" dirty="0"/>
              <a:t>Le récepteur des cellules B: Immunoglobulines (</a:t>
            </a:r>
            <a:r>
              <a:rPr lang="fr-CH" dirty="0" err="1"/>
              <a:t>Igs</a:t>
            </a:r>
            <a:r>
              <a:rPr lang="fr-CH" dirty="0"/>
              <a:t>)</a:t>
            </a:r>
          </a:p>
        </p:txBody>
      </p:sp>
      <p:sp>
        <p:nvSpPr>
          <p:cNvPr id="3" name="Content Placeholder 2"/>
          <p:cNvSpPr>
            <a:spLocks noGrp="1"/>
          </p:cNvSpPr>
          <p:nvPr>
            <p:ph idx="1"/>
          </p:nvPr>
        </p:nvSpPr>
        <p:spPr/>
        <p:txBody>
          <a:bodyPr>
            <a:normAutofit/>
          </a:bodyPr>
          <a:lstStyle/>
          <a:p>
            <a:r>
              <a:rPr lang="fr-CH" sz="2000" dirty="0"/>
              <a:t>Les </a:t>
            </a:r>
            <a:r>
              <a:rPr lang="fr-CH" sz="2000" dirty="0" err="1"/>
              <a:t>Igs</a:t>
            </a:r>
            <a:r>
              <a:rPr lang="fr-CH" sz="2000" dirty="0"/>
              <a:t> se composent de </a:t>
            </a:r>
            <a:r>
              <a:rPr lang="fr-CH" sz="2000" b="1" dirty="0"/>
              <a:t>2 chaines lourdes (50kDa) </a:t>
            </a:r>
            <a:r>
              <a:rPr lang="fr-CH" sz="2000" dirty="0"/>
              <a:t>et </a:t>
            </a:r>
            <a:r>
              <a:rPr lang="fr-CH" sz="2000" b="1" dirty="0"/>
              <a:t>2 chaines légères (25kDa).</a:t>
            </a:r>
          </a:p>
          <a:p>
            <a:r>
              <a:rPr lang="fr-CH" sz="2000" dirty="0" err="1"/>
              <a:t>Ig</a:t>
            </a:r>
            <a:r>
              <a:rPr lang="fr-CH" sz="2000" b="1" dirty="0"/>
              <a:t> liée à la membrane</a:t>
            </a:r>
            <a:r>
              <a:rPr lang="fr-CH" sz="2000" dirty="0"/>
              <a:t> et </a:t>
            </a:r>
            <a:r>
              <a:rPr lang="fr-CH" sz="2000" dirty="0" err="1"/>
              <a:t>Ig</a:t>
            </a:r>
            <a:r>
              <a:rPr lang="fr-CH" sz="2000" dirty="0"/>
              <a:t> </a:t>
            </a:r>
            <a:r>
              <a:rPr lang="fr-CH" sz="2000" b="1" dirty="0"/>
              <a:t>soluble</a:t>
            </a:r>
            <a:r>
              <a:rPr lang="fr-CH" sz="2000" dirty="0"/>
              <a:t> ont des fonctions distinctes.</a:t>
            </a:r>
          </a:p>
        </p:txBody>
      </p:sp>
      <p:grpSp>
        <p:nvGrpSpPr>
          <p:cNvPr id="45" name="Group 49">
            <a:extLst>
              <a:ext uri="{FF2B5EF4-FFF2-40B4-BE49-F238E27FC236}">
                <a16:creationId xmlns:a16="http://schemas.microsoft.com/office/drawing/2014/main" id="{56E4B711-7519-48D0-9985-1240429D94C0}"/>
              </a:ext>
            </a:extLst>
          </p:cNvPr>
          <p:cNvGrpSpPr>
            <a:grpSpLocks/>
          </p:cNvGrpSpPr>
          <p:nvPr/>
        </p:nvGrpSpPr>
        <p:grpSpPr bwMode="auto">
          <a:xfrm>
            <a:off x="93925" y="1911579"/>
            <a:ext cx="9083688" cy="4735514"/>
            <a:chOff x="615" y="1168"/>
            <a:chExt cx="5722" cy="2983"/>
          </a:xfrm>
        </p:grpSpPr>
        <p:grpSp>
          <p:nvGrpSpPr>
            <p:cNvPr id="46" name="Group 45">
              <a:extLst>
                <a:ext uri="{FF2B5EF4-FFF2-40B4-BE49-F238E27FC236}">
                  <a16:creationId xmlns:a16="http://schemas.microsoft.com/office/drawing/2014/main" id="{941E7BCC-F6EC-45D3-BB3C-AFD41E0D1582}"/>
                </a:ext>
              </a:extLst>
            </p:cNvPr>
            <p:cNvGrpSpPr>
              <a:grpSpLocks/>
            </p:cNvGrpSpPr>
            <p:nvPr/>
          </p:nvGrpSpPr>
          <p:grpSpPr bwMode="auto">
            <a:xfrm>
              <a:off x="615" y="1168"/>
              <a:ext cx="5722" cy="2983"/>
              <a:chOff x="887" y="1347"/>
              <a:chExt cx="5722" cy="2983"/>
            </a:xfrm>
          </p:grpSpPr>
          <p:sp>
            <p:nvSpPr>
              <p:cNvPr id="50" name="Text Box 9">
                <a:extLst>
                  <a:ext uri="{FF2B5EF4-FFF2-40B4-BE49-F238E27FC236}">
                    <a16:creationId xmlns:a16="http://schemas.microsoft.com/office/drawing/2014/main" id="{E2CE84B2-C309-42CC-AA96-C2A55014C4D2}"/>
                  </a:ext>
                </a:extLst>
              </p:cNvPr>
              <p:cNvSpPr txBox="1">
                <a:spLocks noChangeArrowheads="1"/>
              </p:cNvSpPr>
              <p:nvPr/>
            </p:nvSpPr>
            <p:spPr bwMode="auto">
              <a:xfrm>
                <a:off x="1857" y="3992"/>
                <a:ext cx="715" cy="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r>
                  <a:rPr lang="fr-CH" sz="1000" dirty="0" err="1"/>
                  <a:t>Ig</a:t>
                </a:r>
                <a:r>
                  <a:rPr lang="fr-CH" sz="1000" dirty="0"/>
                  <a:t> membranaire</a:t>
                </a:r>
              </a:p>
            </p:txBody>
          </p:sp>
          <p:grpSp>
            <p:nvGrpSpPr>
              <p:cNvPr id="51" name="Group 44">
                <a:extLst>
                  <a:ext uri="{FF2B5EF4-FFF2-40B4-BE49-F238E27FC236}">
                    <a16:creationId xmlns:a16="http://schemas.microsoft.com/office/drawing/2014/main" id="{0E044C4C-4A30-4EA3-A907-48B50BF051BB}"/>
                  </a:ext>
                </a:extLst>
              </p:cNvPr>
              <p:cNvGrpSpPr>
                <a:grpSpLocks/>
              </p:cNvGrpSpPr>
              <p:nvPr/>
            </p:nvGrpSpPr>
            <p:grpSpPr bwMode="auto">
              <a:xfrm>
                <a:off x="887" y="1347"/>
                <a:ext cx="5722" cy="2983"/>
                <a:chOff x="879" y="1347"/>
                <a:chExt cx="5722" cy="2983"/>
              </a:xfrm>
            </p:grpSpPr>
            <p:pic>
              <p:nvPicPr>
                <p:cNvPr id="52" name="Picture 3" descr="Ab_Structure">
                  <a:extLst>
                    <a:ext uri="{FF2B5EF4-FFF2-40B4-BE49-F238E27FC236}">
                      <a16:creationId xmlns:a16="http://schemas.microsoft.com/office/drawing/2014/main" id="{FEB7E864-1BA4-4FC4-93C4-49B3BECA8B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2" y="2091"/>
                  <a:ext cx="1908" cy="1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3" name="Group 43">
                  <a:extLst>
                    <a:ext uri="{FF2B5EF4-FFF2-40B4-BE49-F238E27FC236}">
                      <a16:creationId xmlns:a16="http://schemas.microsoft.com/office/drawing/2014/main" id="{39F357F7-F7E4-47D5-90A0-2A5E15BCCBFC}"/>
                    </a:ext>
                  </a:extLst>
                </p:cNvPr>
                <p:cNvGrpSpPr>
                  <a:grpSpLocks/>
                </p:cNvGrpSpPr>
                <p:nvPr/>
              </p:nvGrpSpPr>
              <p:grpSpPr bwMode="auto">
                <a:xfrm>
                  <a:off x="879" y="1347"/>
                  <a:ext cx="5722" cy="2983"/>
                  <a:chOff x="879" y="1347"/>
                  <a:chExt cx="5722" cy="2983"/>
                </a:xfrm>
              </p:grpSpPr>
              <p:pic>
                <p:nvPicPr>
                  <p:cNvPr id="55" name="Picture 8" descr="Ab_Structure">
                    <a:extLst>
                      <a:ext uri="{FF2B5EF4-FFF2-40B4-BE49-F238E27FC236}">
                        <a16:creationId xmlns:a16="http://schemas.microsoft.com/office/drawing/2014/main" id="{65E59B8A-4733-4FDB-9C78-6CADDFA4D1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3" y="2059"/>
                    <a:ext cx="1908" cy="1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 name="Text Box 11">
                    <a:extLst>
                      <a:ext uri="{FF2B5EF4-FFF2-40B4-BE49-F238E27FC236}">
                        <a16:creationId xmlns:a16="http://schemas.microsoft.com/office/drawing/2014/main" id="{AB2B078C-31BC-4EB3-A71D-936104717E69}"/>
                      </a:ext>
                    </a:extLst>
                  </p:cNvPr>
                  <p:cNvSpPr txBox="1">
                    <a:spLocks noChangeArrowheads="1"/>
                  </p:cNvSpPr>
                  <p:nvPr/>
                </p:nvSpPr>
                <p:spPr bwMode="auto">
                  <a:xfrm>
                    <a:off x="879" y="1347"/>
                    <a:ext cx="2469" cy="252"/>
                  </a:xfrm>
                  <a:prstGeom prst="rect">
                    <a:avLst/>
                  </a:prstGeom>
                  <a:noFill/>
                  <a:ln w="9525">
                    <a:noFill/>
                    <a:miter lim="800000"/>
                    <a:headEnd/>
                    <a:tailEnd/>
                  </a:ln>
                </p:spPr>
                <p:txBody>
                  <a:bodyPr wrap="squar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eaLnBrk="1" hangingPunct="1"/>
                    <a:r>
                      <a:rPr lang="fr-CH" sz="2000" dirty="0">
                        <a:latin typeface="+mj-lt"/>
                      </a:rPr>
                      <a:t>Récepteur de l’antigène</a:t>
                    </a:r>
                  </a:p>
                </p:txBody>
              </p:sp>
              <p:sp>
                <p:nvSpPr>
                  <p:cNvPr id="57" name="Text Box 12">
                    <a:extLst>
                      <a:ext uri="{FF2B5EF4-FFF2-40B4-BE49-F238E27FC236}">
                        <a16:creationId xmlns:a16="http://schemas.microsoft.com/office/drawing/2014/main" id="{EC40A51B-4ABB-4C9A-97AA-AFB2490DAF84}"/>
                      </a:ext>
                    </a:extLst>
                  </p:cNvPr>
                  <p:cNvSpPr txBox="1">
                    <a:spLocks noChangeArrowheads="1"/>
                  </p:cNvSpPr>
                  <p:nvPr/>
                </p:nvSpPr>
                <p:spPr bwMode="auto">
                  <a:xfrm>
                    <a:off x="4145" y="1347"/>
                    <a:ext cx="2398" cy="252"/>
                  </a:xfrm>
                  <a:prstGeom prst="rect">
                    <a:avLst/>
                  </a:prstGeom>
                  <a:noFill/>
                  <a:ln w="9525">
                    <a:noFill/>
                    <a:miter lim="800000"/>
                    <a:headEnd/>
                    <a:tailEnd/>
                  </a:ln>
                </p:spPr>
                <p:txBody>
                  <a:bodyPr wrap="squar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eaLnBrk="1" hangingPunct="1"/>
                    <a:r>
                      <a:rPr lang="fr-CH" sz="2000" dirty="0">
                        <a:latin typeface="+mj-lt"/>
                      </a:rPr>
                      <a:t>Molécule effectrice</a:t>
                    </a:r>
                  </a:p>
                </p:txBody>
              </p:sp>
              <p:sp>
                <p:nvSpPr>
                  <p:cNvPr id="58" name="Text Box 13">
                    <a:extLst>
                      <a:ext uri="{FF2B5EF4-FFF2-40B4-BE49-F238E27FC236}">
                        <a16:creationId xmlns:a16="http://schemas.microsoft.com/office/drawing/2014/main" id="{BB4E2F3E-4E69-4C08-AC4C-8D85EE2898A6}"/>
                      </a:ext>
                    </a:extLst>
                  </p:cNvPr>
                  <p:cNvSpPr txBox="1">
                    <a:spLocks noChangeArrowheads="1"/>
                  </p:cNvSpPr>
                  <p:nvPr/>
                </p:nvSpPr>
                <p:spPr bwMode="auto">
                  <a:xfrm>
                    <a:off x="4848" y="3959"/>
                    <a:ext cx="492" cy="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r>
                      <a:rPr lang="fr-CH" sz="1000" dirty="0" err="1"/>
                      <a:t>Ig</a:t>
                    </a:r>
                    <a:r>
                      <a:rPr lang="fr-CH" sz="1000" dirty="0"/>
                      <a:t> soluble</a:t>
                    </a:r>
                  </a:p>
                </p:txBody>
              </p:sp>
              <p:grpSp>
                <p:nvGrpSpPr>
                  <p:cNvPr id="59" name="Group 14">
                    <a:extLst>
                      <a:ext uri="{FF2B5EF4-FFF2-40B4-BE49-F238E27FC236}">
                        <a16:creationId xmlns:a16="http://schemas.microsoft.com/office/drawing/2014/main" id="{23FC984D-E5BD-410F-9E05-B5A22543AA2E}"/>
                      </a:ext>
                    </a:extLst>
                  </p:cNvPr>
                  <p:cNvGrpSpPr>
                    <a:grpSpLocks/>
                  </p:cNvGrpSpPr>
                  <p:nvPr/>
                </p:nvGrpSpPr>
                <p:grpSpPr bwMode="auto">
                  <a:xfrm>
                    <a:off x="2796" y="1673"/>
                    <a:ext cx="1486" cy="925"/>
                    <a:chOff x="2796" y="1673"/>
                    <a:chExt cx="1486" cy="925"/>
                  </a:xfrm>
                </p:grpSpPr>
                <p:sp>
                  <p:nvSpPr>
                    <p:cNvPr id="74" name="AutoShape 15">
                      <a:extLst>
                        <a:ext uri="{FF2B5EF4-FFF2-40B4-BE49-F238E27FC236}">
                          <a16:creationId xmlns:a16="http://schemas.microsoft.com/office/drawing/2014/main" id="{D268827B-4BA8-4148-8E9D-AE265D051283}"/>
                        </a:ext>
                      </a:extLst>
                    </p:cNvPr>
                    <p:cNvSpPr>
                      <a:spLocks/>
                    </p:cNvSpPr>
                    <p:nvPr/>
                  </p:nvSpPr>
                  <p:spPr bwMode="auto">
                    <a:xfrm>
                      <a:off x="3210" y="2094"/>
                      <a:ext cx="56" cy="492"/>
                    </a:xfrm>
                    <a:prstGeom prst="rightBrace">
                      <a:avLst>
                        <a:gd name="adj1" fmla="val 73214"/>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fr-CH"/>
                    </a:p>
                  </p:txBody>
                </p:sp>
                <p:sp>
                  <p:nvSpPr>
                    <p:cNvPr id="75" name="Line 16">
                      <a:extLst>
                        <a:ext uri="{FF2B5EF4-FFF2-40B4-BE49-F238E27FC236}">
                          <a16:creationId xmlns:a16="http://schemas.microsoft.com/office/drawing/2014/main" id="{FFA25E18-20BC-4D0B-9504-24FF77FAFB17}"/>
                        </a:ext>
                      </a:extLst>
                    </p:cNvPr>
                    <p:cNvSpPr>
                      <a:spLocks noChangeShapeType="1"/>
                    </p:cNvSpPr>
                    <p:nvPr/>
                  </p:nvSpPr>
                  <p:spPr bwMode="auto">
                    <a:xfrm flipH="1">
                      <a:off x="2796" y="2598"/>
                      <a:ext cx="402" cy="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fr-CH"/>
                    </a:p>
                  </p:txBody>
                </p:sp>
                <p:sp>
                  <p:nvSpPr>
                    <p:cNvPr id="76" name="Text Box 17">
                      <a:extLst>
                        <a:ext uri="{FF2B5EF4-FFF2-40B4-BE49-F238E27FC236}">
                          <a16:creationId xmlns:a16="http://schemas.microsoft.com/office/drawing/2014/main" id="{F2F23D10-084C-462A-AAF9-AC963214F740}"/>
                        </a:ext>
                      </a:extLst>
                    </p:cNvPr>
                    <p:cNvSpPr txBox="1">
                      <a:spLocks noChangeArrowheads="1"/>
                    </p:cNvSpPr>
                    <p:nvPr/>
                  </p:nvSpPr>
                  <p:spPr bwMode="auto">
                    <a:xfrm>
                      <a:off x="3277" y="2247"/>
                      <a:ext cx="786"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r>
                        <a:rPr lang="fr-CH" sz="1200" b="0" dirty="0"/>
                        <a:t>Région variable</a:t>
                      </a:r>
                    </a:p>
                  </p:txBody>
                </p:sp>
                <p:grpSp>
                  <p:nvGrpSpPr>
                    <p:cNvPr id="77" name="Group 18">
                      <a:extLst>
                        <a:ext uri="{FF2B5EF4-FFF2-40B4-BE49-F238E27FC236}">
                          <a16:creationId xmlns:a16="http://schemas.microsoft.com/office/drawing/2014/main" id="{1522543D-9316-4941-A4E0-4662D2E9CBCB}"/>
                        </a:ext>
                      </a:extLst>
                    </p:cNvPr>
                    <p:cNvGrpSpPr>
                      <a:grpSpLocks/>
                    </p:cNvGrpSpPr>
                    <p:nvPr/>
                  </p:nvGrpSpPr>
                  <p:grpSpPr bwMode="auto">
                    <a:xfrm>
                      <a:off x="3006" y="1673"/>
                      <a:ext cx="1276" cy="443"/>
                      <a:chOff x="3042" y="1673"/>
                      <a:chExt cx="1276" cy="443"/>
                    </a:xfrm>
                  </p:grpSpPr>
                  <p:sp>
                    <p:nvSpPr>
                      <p:cNvPr id="78" name="Text Box 19">
                        <a:extLst>
                          <a:ext uri="{FF2B5EF4-FFF2-40B4-BE49-F238E27FC236}">
                            <a16:creationId xmlns:a16="http://schemas.microsoft.com/office/drawing/2014/main" id="{B94248FF-E946-44FF-8845-52CAB92AB6AE}"/>
                          </a:ext>
                        </a:extLst>
                      </p:cNvPr>
                      <p:cNvSpPr txBox="1">
                        <a:spLocks noChangeArrowheads="1"/>
                      </p:cNvSpPr>
                      <p:nvPr/>
                    </p:nvSpPr>
                    <p:spPr bwMode="auto">
                      <a:xfrm>
                        <a:off x="3178" y="1673"/>
                        <a:ext cx="1083"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eaLnBrk="1" hangingPunct="1"/>
                        <a:r>
                          <a:rPr lang="fr-CH" sz="1200" b="0" dirty="0"/>
                          <a:t>Sites de fixation de l’antigène</a:t>
                        </a:r>
                      </a:p>
                    </p:txBody>
                  </p:sp>
                  <p:grpSp>
                    <p:nvGrpSpPr>
                      <p:cNvPr id="79" name="Group 20">
                        <a:extLst>
                          <a:ext uri="{FF2B5EF4-FFF2-40B4-BE49-F238E27FC236}">
                            <a16:creationId xmlns:a16="http://schemas.microsoft.com/office/drawing/2014/main" id="{67451ED3-4376-4A9B-8BB0-5AEEA7933598}"/>
                          </a:ext>
                        </a:extLst>
                      </p:cNvPr>
                      <p:cNvGrpSpPr>
                        <a:grpSpLocks/>
                      </p:cNvGrpSpPr>
                      <p:nvPr/>
                    </p:nvGrpSpPr>
                    <p:grpSpPr bwMode="auto">
                      <a:xfrm>
                        <a:off x="3042" y="1764"/>
                        <a:ext cx="180" cy="348"/>
                        <a:chOff x="3042" y="1764"/>
                        <a:chExt cx="180" cy="348"/>
                      </a:xfrm>
                    </p:grpSpPr>
                    <p:sp>
                      <p:nvSpPr>
                        <p:cNvPr id="83" name="Line 21">
                          <a:extLst>
                            <a:ext uri="{FF2B5EF4-FFF2-40B4-BE49-F238E27FC236}">
                              <a16:creationId xmlns:a16="http://schemas.microsoft.com/office/drawing/2014/main" id="{4078F9CA-BCFE-4D93-8EDC-5E5A939D9CC6}"/>
                            </a:ext>
                          </a:extLst>
                        </p:cNvPr>
                        <p:cNvSpPr>
                          <a:spLocks noChangeShapeType="1"/>
                        </p:cNvSpPr>
                        <p:nvPr/>
                      </p:nvSpPr>
                      <p:spPr bwMode="auto">
                        <a:xfrm flipV="1">
                          <a:off x="3042" y="1770"/>
                          <a:ext cx="0" cy="342"/>
                        </a:xfrm>
                        <a:prstGeom prst="line">
                          <a:avLst/>
                        </a:prstGeom>
                        <a:noFill/>
                        <a:ln w="9525">
                          <a:solidFill>
                            <a:schemeClr val="tx1"/>
                          </a:solidFill>
                          <a:round/>
                          <a:headEnd type="triangle" w="med" len="med"/>
                          <a:tailEnd/>
                        </a:ln>
                        <a:extLst>
                          <a:ext uri="{909E8E84-426E-40dd-AFC4-6F175D3DCCD1}">
                            <a14:hiddenFill xmlns:a14="http://schemas.microsoft.com/office/drawing/2010/main" xmlns="">
                              <a:noFill/>
                            </a14:hiddenFill>
                          </a:ext>
                        </a:extLst>
                      </p:spPr>
                      <p:txBody>
                        <a:bodyPr/>
                        <a:lstStyle/>
                        <a:p>
                          <a:endParaRPr lang="fr-CH"/>
                        </a:p>
                      </p:txBody>
                    </p:sp>
                    <p:sp>
                      <p:nvSpPr>
                        <p:cNvPr id="84" name="Line 22">
                          <a:extLst>
                            <a:ext uri="{FF2B5EF4-FFF2-40B4-BE49-F238E27FC236}">
                              <a16:creationId xmlns:a16="http://schemas.microsoft.com/office/drawing/2014/main" id="{914D1BE9-D8F9-4EEE-AC7A-C8A74DE33250}"/>
                            </a:ext>
                          </a:extLst>
                        </p:cNvPr>
                        <p:cNvSpPr>
                          <a:spLocks noChangeShapeType="1"/>
                        </p:cNvSpPr>
                        <p:nvPr/>
                      </p:nvSpPr>
                      <p:spPr bwMode="auto">
                        <a:xfrm>
                          <a:off x="3042" y="1764"/>
                          <a:ext cx="18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fr-CH"/>
                        </a:p>
                      </p:txBody>
                    </p:sp>
                  </p:grpSp>
                  <p:grpSp>
                    <p:nvGrpSpPr>
                      <p:cNvPr id="80" name="Group 23">
                        <a:extLst>
                          <a:ext uri="{FF2B5EF4-FFF2-40B4-BE49-F238E27FC236}">
                            <a16:creationId xmlns:a16="http://schemas.microsoft.com/office/drawing/2014/main" id="{2262CC05-32DE-4B23-9A40-E5D98CCDB8A4}"/>
                          </a:ext>
                        </a:extLst>
                      </p:cNvPr>
                      <p:cNvGrpSpPr>
                        <a:grpSpLocks/>
                      </p:cNvGrpSpPr>
                      <p:nvPr/>
                    </p:nvGrpSpPr>
                    <p:grpSpPr bwMode="auto">
                      <a:xfrm flipH="1">
                        <a:off x="4138" y="1768"/>
                        <a:ext cx="180" cy="348"/>
                        <a:chOff x="3042" y="1764"/>
                        <a:chExt cx="180" cy="348"/>
                      </a:xfrm>
                    </p:grpSpPr>
                    <p:sp>
                      <p:nvSpPr>
                        <p:cNvPr id="81" name="Line 24">
                          <a:extLst>
                            <a:ext uri="{FF2B5EF4-FFF2-40B4-BE49-F238E27FC236}">
                              <a16:creationId xmlns:a16="http://schemas.microsoft.com/office/drawing/2014/main" id="{E5F0DD19-BDA9-4A2F-946D-8C3F35A47327}"/>
                            </a:ext>
                          </a:extLst>
                        </p:cNvPr>
                        <p:cNvSpPr>
                          <a:spLocks noChangeShapeType="1"/>
                        </p:cNvSpPr>
                        <p:nvPr/>
                      </p:nvSpPr>
                      <p:spPr bwMode="auto">
                        <a:xfrm flipV="1">
                          <a:off x="3042" y="1770"/>
                          <a:ext cx="0" cy="342"/>
                        </a:xfrm>
                        <a:prstGeom prst="line">
                          <a:avLst/>
                        </a:prstGeom>
                        <a:noFill/>
                        <a:ln w="9525">
                          <a:solidFill>
                            <a:schemeClr val="tx1"/>
                          </a:solidFill>
                          <a:round/>
                          <a:headEnd type="triangle" w="med" len="med"/>
                          <a:tailEnd/>
                        </a:ln>
                        <a:extLst>
                          <a:ext uri="{909E8E84-426E-40dd-AFC4-6F175D3DCCD1}">
                            <a14:hiddenFill xmlns:a14="http://schemas.microsoft.com/office/drawing/2010/main" xmlns="">
                              <a:noFill/>
                            </a14:hiddenFill>
                          </a:ext>
                        </a:extLst>
                      </p:spPr>
                      <p:txBody>
                        <a:bodyPr/>
                        <a:lstStyle/>
                        <a:p>
                          <a:endParaRPr lang="fr-CH"/>
                        </a:p>
                      </p:txBody>
                    </p:sp>
                    <p:sp>
                      <p:nvSpPr>
                        <p:cNvPr id="82" name="Line 25">
                          <a:extLst>
                            <a:ext uri="{FF2B5EF4-FFF2-40B4-BE49-F238E27FC236}">
                              <a16:creationId xmlns:a16="http://schemas.microsoft.com/office/drawing/2014/main" id="{7BF0DDF7-ECF8-4EFF-8A1D-FC6E20649EEF}"/>
                            </a:ext>
                          </a:extLst>
                        </p:cNvPr>
                        <p:cNvSpPr>
                          <a:spLocks noChangeShapeType="1"/>
                        </p:cNvSpPr>
                        <p:nvPr/>
                      </p:nvSpPr>
                      <p:spPr bwMode="auto">
                        <a:xfrm>
                          <a:off x="3042" y="1764"/>
                          <a:ext cx="18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fr-CH"/>
                        </a:p>
                      </p:txBody>
                    </p:sp>
                  </p:grpSp>
                </p:grpSp>
              </p:grpSp>
              <p:grpSp>
                <p:nvGrpSpPr>
                  <p:cNvPr id="60" name="Group 26">
                    <a:extLst>
                      <a:ext uri="{FF2B5EF4-FFF2-40B4-BE49-F238E27FC236}">
                        <a16:creationId xmlns:a16="http://schemas.microsoft.com/office/drawing/2014/main" id="{30691543-539A-437F-8A44-62DBA769EE97}"/>
                      </a:ext>
                    </a:extLst>
                  </p:cNvPr>
                  <p:cNvGrpSpPr>
                    <a:grpSpLocks/>
                  </p:cNvGrpSpPr>
                  <p:nvPr/>
                </p:nvGrpSpPr>
                <p:grpSpPr bwMode="auto">
                  <a:xfrm>
                    <a:off x="3214" y="2620"/>
                    <a:ext cx="3387" cy="1200"/>
                    <a:chOff x="3214" y="2620"/>
                    <a:chExt cx="3387" cy="1200"/>
                  </a:xfrm>
                </p:grpSpPr>
                <p:sp>
                  <p:nvSpPr>
                    <p:cNvPr id="69" name="AutoShape 27">
                      <a:extLst>
                        <a:ext uri="{FF2B5EF4-FFF2-40B4-BE49-F238E27FC236}">
                          <a16:creationId xmlns:a16="http://schemas.microsoft.com/office/drawing/2014/main" id="{831942DF-7B35-43D2-BE17-A8C6F59DA2E7}"/>
                        </a:ext>
                      </a:extLst>
                    </p:cNvPr>
                    <p:cNvSpPr>
                      <a:spLocks/>
                    </p:cNvSpPr>
                    <p:nvPr/>
                  </p:nvSpPr>
                  <p:spPr bwMode="auto">
                    <a:xfrm>
                      <a:off x="3214" y="2620"/>
                      <a:ext cx="56" cy="1200"/>
                    </a:xfrm>
                    <a:prstGeom prst="rightBrace">
                      <a:avLst>
                        <a:gd name="adj1" fmla="val 178571"/>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fr-CH"/>
                    </a:p>
                  </p:txBody>
                </p:sp>
                <p:sp>
                  <p:nvSpPr>
                    <p:cNvPr id="70" name="Text Box 28">
                      <a:extLst>
                        <a:ext uri="{FF2B5EF4-FFF2-40B4-BE49-F238E27FC236}">
                          <a16:creationId xmlns:a16="http://schemas.microsoft.com/office/drawing/2014/main" id="{05790B80-0CAE-4468-9DBF-5D2DE4FC1A89}"/>
                        </a:ext>
                      </a:extLst>
                    </p:cNvPr>
                    <p:cNvSpPr txBox="1">
                      <a:spLocks noChangeArrowheads="1"/>
                    </p:cNvSpPr>
                    <p:nvPr/>
                  </p:nvSpPr>
                  <p:spPr bwMode="auto">
                    <a:xfrm>
                      <a:off x="3300" y="3139"/>
                      <a:ext cx="868"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r>
                        <a:rPr lang="fr-CH" sz="1200" b="0" dirty="0"/>
                        <a:t>Région constante</a:t>
                      </a:r>
                    </a:p>
                  </p:txBody>
                </p:sp>
                <p:grpSp>
                  <p:nvGrpSpPr>
                    <p:cNvPr id="71" name="Group 29">
                      <a:extLst>
                        <a:ext uri="{FF2B5EF4-FFF2-40B4-BE49-F238E27FC236}">
                          <a16:creationId xmlns:a16="http://schemas.microsoft.com/office/drawing/2014/main" id="{9967C2F2-41C0-4EE4-8B67-4CA7129A6714}"/>
                        </a:ext>
                      </a:extLst>
                    </p:cNvPr>
                    <p:cNvGrpSpPr>
                      <a:grpSpLocks/>
                    </p:cNvGrpSpPr>
                    <p:nvPr/>
                  </p:nvGrpSpPr>
                  <p:grpSpPr bwMode="auto">
                    <a:xfrm>
                      <a:off x="5256" y="2979"/>
                      <a:ext cx="1345" cy="407"/>
                      <a:chOff x="5292" y="2979"/>
                      <a:chExt cx="1345" cy="407"/>
                    </a:xfrm>
                  </p:grpSpPr>
                  <p:sp>
                    <p:nvSpPr>
                      <p:cNvPr id="72" name="Text Box 30">
                        <a:extLst>
                          <a:ext uri="{FF2B5EF4-FFF2-40B4-BE49-F238E27FC236}">
                            <a16:creationId xmlns:a16="http://schemas.microsoft.com/office/drawing/2014/main" id="{7827F4C7-9D0D-47D6-84EA-4619960E7AE1}"/>
                          </a:ext>
                        </a:extLst>
                      </p:cNvPr>
                      <p:cNvSpPr txBox="1">
                        <a:spLocks noChangeArrowheads="1"/>
                      </p:cNvSpPr>
                      <p:nvPr/>
                    </p:nvSpPr>
                    <p:spPr bwMode="auto">
                      <a:xfrm>
                        <a:off x="5299" y="2979"/>
                        <a:ext cx="1338"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r>
                          <a:rPr lang="fr-CH" sz="1200" b="0" dirty="0"/>
                          <a:t>Sites de fixation pour:</a:t>
                        </a:r>
                      </a:p>
                      <a:p>
                        <a:pPr eaLnBrk="1" hangingPunct="1">
                          <a:buFontTx/>
                          <a:buChar char="•"/>
                        </a:pPr>
                        <a:r>
                          <a:rPr lang="fr-CH" sz="1200" b="0" dirty="0"/>
                          <a:t> facteurs du complément</a:t>
                        </a:r>
                      </a:p>
                      <a:p>
                        <a:pPr eaLnBrk="1" hangingPunct="1">
                          <a:buFontTx/>
                          <a:buChar char="•"/>
                        </a:pPr>
                        <a:r>
                          <a:rPr lang="fr-CH" sz="1200" b="0" dirty="0"/>
                          <a:t> récepteurs des phagocytes</a:t>
                        </a:r>
                      </a:p>
                    </p:txBody>
                  </p:sp>
                  <p:sp>
                    <p:nvSpPr>
                      <p:cNvPr id="73" name="AutoShape 31">
                        <a:extLst>
                          <a:ext uri="{FF2B5EF4-FFF2-40B4-BE49-F238E27FC236}">
                            <a16:creationId xmlns:a16="http://schemas.microsoft.com/office/drawing/2014/main" id="{785AB08D-7D26-4658-9C95-9FB9CE63CB33}"/>
                          </a:ext>
                        </a:extLst>
                      </p:cNvPr>
                      <p:cNvSpPr>
                        <a:spLocks/>
                      </p:cNvSpPr>
                      <p:nvPr/>
                    </p:nvSpPr>
                    <p:spPr bwMode="auto">
                      <a:xfrm>
                        <a:off x="5292" y="3078"/>
                        <a:ext cx="56" cy="228"/>
                      </a:xfrm>
                      <a:prstGeom prst="rightBracket">
                        <a:avLst>
                          <a:gd name="adj" fmla="val 33929"/>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fr-CH"/>
                      </a:p>
                    </p:txBody>
                  </p:sp>
                </p:grpSp>
              </p:grpSp>
              <p:grpSp>
                <p:nvGrpSpPr>
                  <p:cNvPr id="61" name="Group 33">
                    <a:extLst>
                      <a:ext uri="{FF2B5EF4-FFF2-40B4-BE49-F238E27FC236}">
                        <a16:creationId xmlns:a16="http://schemas.microsoft.com/office/drawing/2014/main" id="{43F70891-6A83-407A-963B-C26CA04162E8}"/>
                      </a:ext>
                    </a:extLst>
                  </p:cNvPr>
                  <p:cNvGrpSpPr>
                    <a:grpSpLocks/>
                  </p:cNvGrpSpPr>
                  <p:nvPr/>
                </p:nvGrpSpPr>
                <p:grpSpPr bwMode="auto">
                  <a:xfrm>
                    <a:off x="967" y="2079"/>
                    <a:ext cx="1350" cy="1877"/>
                    <a:chOff x="967" y="2079"/>
                    <a:chExt cx="1350" cy="1877"/>
                  </a:xfrm>
                </p:grpSpPr>
                <p:grpSp>
                  <p:nvGrpSpPr>
                    <p:cNvPr id="63" name="Group 34">
                      <a:extLst>
                        <a:ext uri="{FF2B5EF4-FFF2-40B4-BE49-F238E27FC236}">
                          <a16:creationId xmlns:a16="http://schemas.microsoft.com/office/drawing/2014/main" id="{1C6A64F8-0B84-475E-80C5-541E97F51944}"/>
                        </a:ext>
                      </a:extLst>
                    </p:cNvPr>
                    <p:cNvGrpSpPr>
                      <a:grpSpLocks/>
                    </p:cNvGrpSpPr>
                    <p:nvPr/>
                  </p:nvGrpSpPr>
                  <p:grpSpPr bwMode="auto">
                    <a:xfrm>
                      <a:off x="967" y="2079"/>
                      <a:ext cx="1350" cy="604"/>
                      <a:chOff x="967" y="2079"/>
                      <a:chExt cx="1350" cy="604"/>
                    </a:xfrm>
                  </p:grpSpPr>
                  <p:sp>
                    <p:nvSpPr>
                      <p:cNvPr id="67" name="Text Box 35">
                        <a:extLst>
                          <a:ext uri="{FF2B5EF4-FFF2-40B4-BE49-F238E27FC236}">
                            <a16:creationId xmlns:a16="http://schemas.microsoft.com/office/drawing/2014/main" id="{FCFAC36C-5AE8-4025-8F52-76A591BF219A}"/>
                          </a:ext>
                        </a:extLst>
                      </p:cNvPr>
                      <p:cNvSpPr txBox="1">
                        <a:spLocks noChangeArrowheads="1"/>
                      </p:cNvSpPr>
                      <p:nvPr/>
                    </p:nvSpPr>
                    <p:spPr bwMode="auto">
                      <a:xfrm>
                        <a:off x="1601" y="2079"/>
                        <a:ext cx="716"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r>
                          <a:rPr lang="fr-CH" sz="1200" b="0" dirty="0"/>
                          <a:t>Chaine lourde</a:t>
                        </a:r>
                      </a:p>
                    </p:txBody>
                  </p:sp>
                  <p:sp>
                    <p:nvSpPr>
                      <p:cNvPr id="68" name="Text Box 36">
                        <a:extLst>
                          <a:ext uri="{FF2B5EF4-FFF2-40B4-BE49-F238E27FC236}">
                            <a16:creationId xmlns:a16="http://schemas.microsoft.com/office/drawing/2014/main" id="{66940F0B-BBF9-4F44-9F18-76DEF75112AD}"/>
                          </a:ext>
                        </a:extLst>
                      </p:cNvPr>
                      <p:cNvSpPr txBox="1">
                        <a:spLocks noChangeArrowheads="1"/>
                      </p:cNvSpPr>
                      <p:nvPr/>
                    </p:nvSpPr>
                    <p:spPr bwMode="auto">
                      <a:xfrm>
                        <a:off x="967" y="2509"/>
                        <a:ext cx="716"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r>
                          <a:rPr lang="fr-CH" sz="1200" b="0" dirty="0"/>
                          <a:t>Chaine légère</a:t>
                        </a:r>
                      </a:p>
                    </p:txBody>
                  </p:sp>
                </p:grpSp>
                <p:grpSp>
                  <p:nvGrpSpPr>
                    <p:cNvPr id="64" name="Group 37">
                      <a:extLst>
                        <a:ext uri="{FF2B5EF4-FFF2-40B4-BE49-F238E27FC236}">
                          <a16:creationId xmlns:a16="http://schemas.microsoft.com/office/drawing/2014/main" id="{6EFD0D46-53A9-4EC8-9CD6-8CE34C13E6B0}"/>
                        </a:ext>
                      </a:extLst>
                    </p:cNvPr>
                    <p:cNvGrpSpPr>
                      <a:grpSpLocks/>
                    </p:cNvGrpSpPr>
                    <p:nvPr/>
                  </p:nvGrpSpPr>
                  <p:grpSpPr bwMode="auto">
                    <a:xfrm>
                      <a:off x="1087" y="3801"/>
                      <a:ext cx="1025" cy="155"/>
                      <a:chOff x="1087" y="3801"/>
                      <a:chExt cx="1025" cy="155"/>
                    </a:xfrm>
                  </p:grpSpPr>
                  <p:sp>
                    <p:nvSpPr>
                      <p:cNvPr id="65" name="Text Box 38">
                        <a:extLst>
                          <a:ext uri="{FF2B5EF4-FFF2-40B4-BE49-F238E27FC236}">
                            <a16:creationId xmlns:a16="http://schemas.microsoft.com/office/drawing/2014/main" id="{4A1F1802-E313-4CD0-BA18-3C5046D3BBDD}"/>
                          </a:ext>
                        </a:extLst>
                      </p:cNvPr>
                      <p:cNvSpPr txBox="1">
                        <a:spLocks noChangeArrowheads="1"/>
                      </p:cNvSpPr>
                      <p:nvPr/>
                    </p:nvSpPr>
                    <p:spPr bwMode="auto">
                      <a:xfrm>
                        <a:off x="1087" y="3801"/>
                        <a:ext cx="912" cy="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r>
                          <a:rPr lang="fr-CH" sz="1000" b="0" dirty="0"/>
                          <a:t>Ancrage membranaire</a:t>
                        </a:r>
                      </a:p>
                    </p:txBody>
                  </p:sp>
                  <p:sp>
                    <p:nvSpPr>
                      <p:cNvPr id="66" name="Line 39">
                        <a:extLst>
                          <a:ext uri="{FF2B5EF4-FFF2-40B4-BE49-F238E27FC236}">
                            <a16:creationId xmlns:a16="http://schemas.microsoft.com/office/drawing/2014/main" id="{8AC73348-6B67-44F5-B8EE-6BFAB026BD45}"/>
                          </a:ext>
                        </a:extLst>
                      </p:cNvPr>
                      <p:cNvSpPr>
                        <a:spLocks noChangeShapeType="1"/>
                      </p:cNvSpPr>
                      <p:nvPr/>
                    </p:nvSpPr>
                    <p:spPr bwMode="auto">
                      <a:xfrm>
                        <a:off x="1950" y="3894"/>
                        <a:ext cx="162"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fr-CH"/>
                      </a:p>
                    </p:txBody>
                  </p:sp>
                </p:grpSp>
              </p:grpSp>
              <p:sp>
                <p:nvSpPr>
                  <p:cNvPr id="62" name="Text Box 41">
                    <a:extLst>
                      <a:ext uri="{FF2B5EF4-FFF2-40B4-BE49-F238E27FC236}">
                        <a16:creationId xmlns:a16="http://schemas.microsoft.com/office/drawing/2014/main" id="{E4957F38-02F6-4D19-AFD9-AD9A77DB9F93}"/>
                      </a:ext>
                    </a:extLst>
                  </p:cNvPr>
                  <p:cNvSpPr txBox="1">
                    <a:spLocks noChangeArrowheads="1"/>
                  </p:cNvSpPr>
                  <p:nvPr/>
                </p:nvSpPr>
                <p:spPr bwMode="auto">
                  <a:xfrm>
                    <a:off x="1629" y="4156"/>
                    <a:ext cx="1180"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r>
                      <a:rPr lang="fr-CH" sz="1200" dirty="0"/>
                      <a:t>Transduction du signal</a:t>
                    </a:r>
                  </a:p>
                </p:txBody>
              </p:sp>
            </p:grpSp>
          </p:grpSp>
        </p:grpSp>
        <p:grpSp>
          <p:nvGrpSpPr>
            <p:cNvPr id="47" name="Group 5">
              <a:extLst>
                <a:ext uri="{FF2B5EF4-FFF2-40B4-BE49-F238E27FC236}">
                  <a16:creationId xmlns:a16="http://schemas.microsoft.com/office/drawing/2014/main" id="{2AF048B1-592A-4505-9818-89418C3D4FBF}"/>
                </a:ext>
              </a:extLst>
            </p:cNvPr>
            <p:cNvGrpSpPr>
              <a:grpSpLocks/>
            </p:cNvGrpSpPr>
            <p:nvPr/>
          </p:nvGrpSpPr>
          <p:grpSpPr bwMode="auto">
            <a:xfrm>
              <a:off x="1879" y="3702"/>
              <a:ext cx="125" cy="48"/>
              <a:chOff x="2148" y="3880"/>
              <a:chExt cx="124" cy="48"/>
            </a:xfrm>
          </p:grpSpPr>
          <p:sp>
            <p:nvSpPr>
              <p:cNvPr id="48" name="Line 6">
                <a:extLst>
                  <a:ext uri="{FF2B5EF4-FFF2-40B4-BE49-F238E27FC236}">
                    <a16:creationId xmlns:a16="http://schemas.microsoft.com/office/drawing/2014/main" id="{526D88F4-06B3-4388-82BB-547866CE133A}"/>
                  </a:ext>
                </a:extLst>
              </p:cNvPr>
              <p:cNvSpPr>
                <a:spLocks noChangeShapeType="1"/>
              </p:cNvSpPr>
              <p:nvPr/>
            </p:nvSpPr>
            <p:spPr bwMode="auto">
              <a:xfrm>
                <a:off x="2148" y="3880"/>
                <a:ext cx="0" cy="48"/>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fr-CH"/>
              </a:p>
            </p:txBody>
          </p:sp>
          <p:sp>
            <p:nvSpPr>
              <p:cNvPr id="49" name="Line 7">
                <a:extLst>
                  <a:ext uri="{FF2B5EF4-FFF2-40B4-BE49-F238E27FC236}">
                    <a16:creationId xmlns:a16="http://schemas.microsoft.com/office/drawing/2014/main" id="{931392EF-B6D6-4B5F-B7A3-59CE98F28439}"/>
                  </a:ext>
                </a:extLst>
              </p:cNvPr>
              <p:cNvSpPr>
                <a:spLocks noChangeShapeType="1"/>
              </p:cNvSpPr>
              <p:nvPr/>
            </p:nvSpPr>
            <p:spPr bwMode="auto">
              <a:xfrm>
                <a:off x="2272" y="3880"/>
                <a:ext cx="0" cy="48"/>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fr-CH"/>
              </a:p>
            </p:txBody>
          </p:sp>
        </p:grpSp>
      </p:grpSp>
    </p:spTree>
    <p:extLst>
      <p:ext uri="{BB962C8B-B14F-4D97-AF65-F5344CB8AC3E}">
        <p14:creationId xmlns:p14="http://schemas.microsoft.com/office/powerpoint/2010/main" val="3448367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H"/>
              <a:t>Structure des anticorps</a:t>
            </a:r>
          </a:p>
        </p:txBody>
      </p:sp>
      <p:sp>
        <p:nvSpPr>
          <p:cNvPr id="3" name="Content Placeholder 2"/>
          <p:cNvSpPr>
            <a:spLocks noGrp="1"/>
          </p:cNvSpPr>
          <p:nvPr>
            <p:ph idx="1"/>
          </p:nvPr>
        </p:nvSpPr>
        <p:spPr/>
        <p:txBody>
          <a:bodyPr/>
          <a:lstStyle/>
          <a:p>
            <a:r>
              <a:rPr lang="fr-CH" dirty="0"/>
              <a:t>Comporte domaines </a:t>
            </a:r>
            <a:r>
              <a:rPr lang="fr-CH" b="1" dirty="0"/>
              <a:t>Variables (V)</a:t>
            </a:r>
            <a:r>
              <a:rPr lang="fr-CH" dirty="0"/>
              <a:t> et </a:t>
            </a:r>
            <a:r>
              <a:rPr lang="fr-CH" b="1" dirty="0"/>
              <a:t>Constants (C)</a:t>
            </a:r>
            <a:endParaRPr lang="fr-CH" dirty="0"/>
          </a:p>
          <a:p>
            <a:r>
              <a:rPr lang="fr-CH" dirty="0"/>
              <a:t>Chaque anticorps porte </a:t>
            </a:r>
            <a:r>
              <a:rPr lang="fr-CH" b="1" dirty="0"/>
              <a:t>deux sites identiques capables de fixer l’antigène</a:t>
            </a:r>
          </a:p>
          <a:p>
            <a:r>
              <a:rPr lang="fr-CH" dirty="0"/>
              <a:t>Le </a:t>
            </a:r>
            <a:r>
              <a:rPr lang="fr-CH" b="1" dirty="0"/>
              <a:t>domaine </a:t>
            </a:r>
            <a:r>
              <a:rPr lang="fr-CH" b="1" dirty="0" err="1"/>
              <a:t>Fc</a:t>
            </a:r>
            <a:r>
              <a:rPr lang="fr-CH" b="1" dirty="0"/>
              <a:t> </a:t>
            </a:r>
            <a:r>
              <a:rPr lang="fr-CH" dirty="0"/>
              <a:t>détermine la fonction</a:t>
            </a:r>
          </a:p>
          <a:p>
            <a:endParaRPr lang="fr-CH" dirty="0"/>
          </a:p>
        </p:txBody>
      </p:sp>
      <p:pic>
        <p:nvPicPr>
          <p:cNvPr id="4" name="Picture 2"/>
          <p:cNvPicPr>
            <a:picLocks noChangeAspect="1"/>
          </p:cNvPicPr>
          <p:nvPr/>
        </p:nvPicPr>
        <p:blipFill rotWithShape="1">
          <a:blip r:embed="rId2">
            <a:extLst>
              <a:ext uri="{28A0092B-C50C-407E-A947-70E740481C1C}">
                <a14:useLocalDpi xmlns:a14="http://schemas.microsoft.com/office/drawing/2010/main" val="0"/>
              </a:ext>
            </a:extLst>
          </a:blip>
          <a:srcRect l="9949" r="5862"/>
          <a:stretch/>
        </p:blipFill>
        <p:spPr bwMode="auto">
          <a:xfrm>
            <a:off x="5080480" y="2836792"/>
            <a:ext cx="3700664" cy="3801666"/>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pic>
        <p:nvPicPr>
          <p:cNvPr id="5" name="Image 1" descr="3728_slide13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80155"/>
            <a:ext cx="5150868" cy="3863151"/>
          </a:xfrm>
          <a:prstGeom prst="rect">
            <a:avLst/>
          </a:prstGeom>
        </p:spPr>
      </p:pic>
      <p:sp>
        <p:nvSpPr>
          <p:cNvPr id="6" name="Rectangle 4"/>
          <p:cNvSpPr>
            <a:spLocks noChangeArrowheads="1"/>
          </p:cNvSpPr>
          <p:nvPr/>
        </p:nvSpPr>
        <p:spPr bwMode="auto">
          <a:xfrm>
            <a:off x="5609979" y="6488668"/>
            <a:ext cx="292442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eaLnBrk="1" hangingPunct="1"/>
            <a:r>
              <a:rPr lang="fr-CH" b="0" dirty="0">
                <a:latin typeface="+mj-lt"/>
              </a:rPr>
              <a:t>Modèle </a:t>
            </a:r>
            <a:r>
              <a:rPr lang="fr-CH" dirty="0">
                <a:latin typeface="+mj-lt"/>
              </a:rPr>
              <a:t>ruban</a:t>
            </a:r>
            <a:r>
              <a:rPr lang="fr-CH" b="0" dirty="0">
                <a:latin typeface="+mj-lt"/>
              </a:rPr>
              <a:t> d’un anticorps</a:t>
            </a:r>
          </a:p>
        </p:txBody>
      </p:sp>
      <p:cxnSp>
        <p:nvCxnSpPr>
          <p:cNvPr id="7" name="Connecteur droit 6">
            <a:extLst>
              <a:ext uri="{FF2B5EF4-FFF2-40B4-BE49-F238E27FC236}">
                <a16:creationId xmlns:a16="http://schemas.microsoft.com/office/drawing/2014/main" id="{EAA6EB91-4555-C146-B371-0FFF99AE1723}"/>
              </a:ext>
            </a:extLst>
          </p:cNvPr>
          <p:cNvCxnSpPr>
            <a:cxnSpLocks/>
          </p:cNvCxnSpPr>
          <p:nvPr/>
        </p:nvCxnSpPr>
        <p:spPr>
          <a:xfrm>
            <a:off x="3038529" y="4687385"/>
            <a:ext cx="0" cy="1358205"/>
          </a:xfrm>
          <a:prstGeom prst="line">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8DB38259-4075-3444-BD6C-D0DF48677FEF}"/>
              </a:ext>
            </a:extLst>
          </p:cNvPr>
          <p:cNvSpPr txBox="1"/>
          <p:nvPr/>
        </p:nvSpPr>
        <p:spPr>
          <a:xfrm>
            <a:off x="3024659" y="5100337"/>
            <a:ext cx="987552" cy="523220"/>
          </a:xfrm>
          <a:prstGeom prst="rect">
            <a:avLst/>
          </a:prstGeom>
          <a:noFill/>
        </p:spPr>
        <p:txBody>
          <a:bodyPr wrap="square" rtlCol="0">
            <a:spAutoFit/>
          </a:bodyPr>
          <a:lstStyle/>
          <a:p>
            <a:r>
              <a:rPr lang="fr-CH" sz="1400" dirty="0" err="1">
                <a:latin typeface="Palatino" charset="0"/>
                <a:ea typeface="Palatino" charset="0"/>
                <a:cs typeface="Palatino" charset="0"/>
              </a:rPr>
              <a:t>Fc</a:t>
            </a:r>
            <a:r>
              <a:rPr lang="fr-CH" sz="1400" dirty="0">
                <a:latin typeface="Palatino" charset="0"/>
                <a:ea typeface="Palatino" charset="0"/>
                <a:cs typeface="Palatino" charset="0"/>
              </a:rPr>
              <a:t> </a:t>
            </a:r>
            <a:r>
              <a:rPr lang="fr-CH" sz="1400" dirty="0" err="1">
                <a:latin typeface="Palatino" charset="0"/>
                <a:ea typeface="Palatino" charset="0"/>
                <a:cs typeface="Palatino" charset="0"/>
              </a:rPr>
              <a:t>domain</a:t>
            </a:r>
            <a:r>
              <a:rPr lang="fr-CH" sz="1400" dirty="0">
                <a:latin typeface="Palatino" charset="0"/>
                <a:ea typeface="Palatino" charset="0"/>
                <a:cs typeface="Palatino" charset="0"/>
              </a:rPr>
              <a:t> </a:t>
            </a:r>
            <a:endParaRPr lang="fr-FR" sz="1400" dirty="0"/>
          </a:p>
        </p:txBody>
      </p:sp>
    </p:spTree>
    <p:extLst>
      <p:ext uri="{BB962C8B-B14F-4D97-AF65-F5344CB8AC3E}">
        <p14:creationId xmlns:p14="http://schemas.microsoft.com/office/powerpoint/2010/main" val="41510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E2D8E2BD-A100-43D0-9986-39B4A33E81DF}"/>
              </a:ext>
            </a:extLst>
          </p:cNvPr>
          <p:cNvSpPr/>
          <p:nvPr/>
        </p:nvSpPr>
        <p:spPr>
          <a:xfrm>
            <a:off x="1881" y="2661852"/>
            <a:ext cx="9144000" cy="1982690"/>
          </a:xfrm>
          <a:prstGeom prst="rect">
            <a:avLst/>
          </a:prstGeom>
          <a:solidFill>
            <a:srgbClr val="FFF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7" name="Rectangle 56">
            <a:extLst>
              <a:ext uri="{FF2B5EF4-FFF2-40B4-BE49-F238E27FC236}">
                <a16:creationId xmlns:a16="http://schemas.microsoft.com/office/drawing/2014/main" id="{16387C23-3DD6-4F87-9887-33E00F6AF244}"/>
              </a:ext>
            </a:extLst>
          </p:cNvPr>
          <p:cNvSpPr/>
          <p:nvPr/>
        </p:nvSpPr>
        <p:spPr>
          <a:xfrm>
            <a:off x="0" y="4585531"/>
            <a:ext cx="9144000" cy="2272469"/>
          </a:xfrm>
          <a:prstGeom prst="rect">
            <a:avLst/>
          </a:prstGeom>
          <a:solidFill>
            <a:srgbClr val="F2F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18" name="Picture 28" descr="Ig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9932" y="2943246"/>
            <a:ext cx="1475982" cy="1272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20979" y="3489271"/>
            <a:ext cx="1395654"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eaLnBrk="1" hangingPunct="1"/>
            <a:r>
              <a:rPr lang="fr-CH" sz="1600" dirty="0" err="1">
                <a:latin typeface="+mj-lt"/>
              </a:rPr>
              <a:t>Ig</a:t>
            </a:r>
            <a:r>
              <a:rPr lang="fr-CH" sz="1600" dirty="0">
                <a:latin typeface="+mj-lt"/>
              </a:rPr>
              <a:t> membranaire</a:t>
            </a:r>
          </a:p>
        </p:txBody>
      </p:sp>
      <p:grpSp>
        <p:nvGrpSpPr>
          <p:cNvPr id="11" name="Group 11"/>
          <p:cNvGrpSpPr>
            <a:grpSpLocks/>
          </p:cNvGrpSpPr>
          <p:nvPr/>
        </p:nvGrpSpPr>
        <p:grpSpPr bwMode="auto">
          <a:xfrm>
            <a:off x="3070491" y="4184232"/>
            <a:ext cx="152977" cy="69273"/>
            <a:chOff x="2569" y="4072"/>
            <a:chExt cx="106" cy="48"/>
          </a:xfrm>
        </p:grpSpPr>
        <p:sp>
          <p:nvSpPr>
            <p:cNvPr id="34" name="Line 12"/>
            <p:cNvSpPr>
              <a:spLocks noChangeShapeType="1"/>
            </p:cNvSpPr>
            <p:nvPr/>
          </p:nvSpPr>
          <p:spPr bwMode="auto">
            <a:xfrm>
              <a:off x="2569" y="4072"/>
              <a:ext cx="0" cy="48"/>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CH"/>
            </a:p>
          </p:txBody>
        </p:sp>
        <p:sp>
          <p:nvSpPr>
            <p:cNvPr id="35" name="Line 13"/>
            <p:cNvSpPr>
              <a:spLocks noChangeShapeType="1"/>
            </p:cNvSpPr>
            <p:nvPr/>
          </p:nvSpPr>
          <p:spPr bwMode="auto">
            <a:xfrm>
              <a:off x="2675" y="4072"/>
              <a:ext cx="0" cy="48"/>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CH"/>
            </a:p>
          </p:txBody>
        </p:sp>
      </p:grpSp>
      <p:grpSp>
        <p:nvGrpSpPr>
          <p:cNvPr id="12" name="Group 14"/>
          <p:cNvGrpSpPr>
            <a:grpSpLocks/>
          </p:cNvGrpSpPr>
          <p:nvPr/>
        </p:nvGrpSpPr>
        <p:grpSpPr bwMode="auto">
          <a:xfrm>
            <a:off x="1507710" y="4181057"/>
            <a:ext cx="152977" cy="69273"/>
            <a:chOff x="2544" y="4072"/>
            <a:chExt cx="106" cy="48"/>
          </a:xfrm>
        </p:grpSpPr>
        <p:sp>
          <p:nvSpPr>
            <p:cNvPr id="32" name="Line 15"/>
            <p:cNvSpPr>
              <a:spLocks noChangeShapeType="1"/>
            </p:cNvSpPr>
            <p:nvPr/>
          </p:nvSpPr>
          <p:spPr bwMode="auto">
            <a:xfrm>
              <a:off x="2544" y="4072"/>
              <a:ext cx="0" cy="48"/>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CH"/>
            </a:p>
          </p:txBody>
        </p:sp>
        <p:sp>
          <p:nvSpPr>
            <p:cNvPr id="33" name="Line 16"/>
            <p:cNvSpPr>
              <a:spLocks noChangeShapeType="1"/>
            </p:cNvSpPr>
            <p:nvPr/>
          </p:nvSpPr>
          <p:spPr bwMode="auto">
            <a:xfrm>
              <a:off x="2650" y="4072"/>
              <a:ext cx="0" cy="48"/>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CH"/>
            </a:p>
          </p:txBody>
        </p:sp>
      </p:grpSp>
      <p:grpSp>
        <p:nvGrpSpPr>
          <p:cNvPr id="13" name="Group 17"/>
          <p:cNvGrpSpPr>
            <a:grpSpLocks/>
          </p:cNvGrpSpPr>
          <p:nvPr/>
        </p:nvGrpSpPr>
        <p:grpSpPr bwMode="auto">
          <a:xfrm>
            <a:off x="4589053" y="4181057"/>
            <a:ext cx="152977" cy="69273"/>
            <a:chOff x="2519" y="4072"/>
            <a:chExt cx="106" cy="48"/>
          </a:xfrm>
        </p:grpSpPr>
        <p:sp>
          <p:nvSpPr>
            <p:cNvPr id="30" name="Line 18"/>
            <p:cNvSpPr>
              <a:spLocks noChangeShapeType="1"/>
            </p:cNvSpPr>
            <p:nvPr/>
          </p:nvSpPr>
          <p:spPr bwMode="auto">
            <a:xfrm>
              <a:off x="2519" y="4072"/>
              <a:ext cx="0" cy="48"/>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CH"/>
            </a:p>
          </p:txBody>
        </p:sp>
        <p:sp>
          <p:nvSpPr>
            <p:cNvPr id="31" name="Line 19"/>
            <p:cNvSpPr>
              <a:spLocks noChangeShapeType="1"/>
            </p:cNvSpPr>
            <p:nvPr/>
          </p:nvSpPr>
          <p:spPr bwMode="auto">
            <a:xfrm>
              <a:off x="2625" y="4072"/>
              <a:ext cx="0" cy="48"/>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CH"/>
            </a:p>
          </p:txBody>
        </p:sp>
      </p:grpSp>
      <p:grpSp>
        <p:nvGrpSpPr>
          <p:cNvPr id="14" name="Group 20"/>
          <p:cNvGrpSpPr>
            <a:grpSpLocks/>
          </p:cNvGrpSpPr>
          <p:nvPr/>
        </p:nvGrpSpPr>
        <p:grpSpPr bwMode="auto">
          <a:xfrm>
            <a:off x="6098740" y="4190582"/>
            <a:ext cx="151535" cy="69273"/>
            <a:chOff x="2544" y="4072"/>
            <a:chExt cx="106" cy="48"/>
          </a:xfrm>
        </p:grpSpPr>
        <p:sp>
          <p:nvSpPr>
            <p:cNvPr id="28" name="Line 21"/>
            <p:cNvSpPr>
              <a:spLocks noChangeShapeType="1"/>
            </p:cNvSpPr>
            <p:nvPr/>
          </p:nvSpPr>
          <p:spPr bwMode="auto">
            <a:xfrm>
              <a:off x="2544" y="4072"/>
              <a:ext cx="0" cy="48"/>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CH"/>
            </a:p>
          </p:txBody>
        </p:sp>
        <p:sp>
          <p:nvSpPr>
            <p:cNvPr id="29" name="Line 22"/>
            <p:cNvSpPr>
              <a:spLocks noChangeShapeType="1"/>
            </p:cNvSpPr>
            <p:nvPr/>
          </p:nvSpPr>
          <p:spPr bwMode="auto">
            <a:xfrm>
              <a:off x="2650" y="4072"/>
              <a:ext cx="0" cy="48"/>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CH"/>
            </a:p>
          </p:txBody>
        </p:sp>
      </p:grpSp>
      <p:grpSp>
        <p:nvGrpSpPr>
          <p:cNvPr id="15" name="Group 23"/>
          <p:cNvGrpSpPr>
            <a:grpSpLocks/>
          </p:cNvGrpSpPr>
          <p:nvPr/>
        </p:nvGrpSpPr>
        <p:grpSpPr bwMode="auto">
          <a:xfrm>
            <a:off x="7658778" y="4181057"/>
            <a:ext cx="152977" cy="69273"/>
            <a:chOff x="2544" y="4072"/>
            <a:chExt cx="106" cy="48"/>
          </a:xfrm>
        </p:grpSpPr>
        <p:sp>
          <p:nvSpPr>
            <p:cNvPr id="26" name="Line 24"/>
            <p:cNvSpPr>
              <a:spLocks noChangeShapeType="1"/>
            </p:cNvSpPr>
            <p:nvPr/>
          </p:nvSpPr>
          <p:spPr bwMode="auto">
            <a:xfrm>
              <a:off x="2544" y="4072"/>
              <a:ext cx="0" cy="48"/>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CH"/>
            </a:p>
          </p:txBody>
        </p:sp>
        <p:sp>
          <p:nvSpPr>
            <p:cNvPr id="27" name="Line 25"/>
            <p:cNvSpPr>
              <a:spLocks noChangeShapeType="1"/>
            </p:cNvSpPr>
            <p:nvPr/>
          </p:nvSpPr>
          <p:spPr bwMode="auto">
            <a:xfrm>
              <a:off x="2650" y="4072"/>
              <a:ext cx="0" cy="48"/>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CH"/>
            </a:p>
          </p:txBody>
        </p:sp>
      </p:grpSp>
      <p:pic>
        <p:nvPicPr>
          <p:cNvPr id="16" name="Picture 26" descr="Ig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9270" y="2710252"/>
            <a:ext cx="1537645" cy="1487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27" descr="Ig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524" y="2868962"/>
            <a:ext cx="1468110" cy="13513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29" descr="Ig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4669" y="2873036"/>
            <a:ext cx="1460238" cy="13447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30" descr="I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2090" y="2661852"/>
            <a:ext cx="1544205" cy="1556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Text Box 31"/>
          <p:cNvSpPr txBox="1">
            <a:spLocks noChangeArrowheads="1"/>
          </p:cNvSpPr>
          <p:nvPr/>
        </p:nvSpPr>
        <p:spPr bwMode="auto">
          <a:xfrm>
            <a:off x="2967611" y="4441801"/>
            <a:ext cx="49885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r>
              <a:rPr lang="fr-CH" sz="1600">
                <a:latin typeface="+mj-lt"/>
              </a:rPr>
              <a:t>IgM</a:t>
            </a:r>
          </a:p>
        </p:txBody>
      </p:sp>
      <p:sp>
        <p:nvSpPr>
          <p:cNvPr id="22" name="Text Box 32"/>
          <p:cNvSpPr txBox="1">
            <a:spLocks noChangeArrowheads="1"/>
          </p:cNvSpPr>
          <p:nvPr/>
        </p:nvSpPr>
        <p:spPr bwMode="auto">
          <a:xfrm>
            <a:off x="4514243" y="4441801"/>
            <a:ext cx="455574"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r>
              <a:rPr lang="fr-CH" sz="1600">
                <a:latin typeface="+mj-lt"/>
              </a:rPr>
              <a:t>IgG</a:t>
            </a:r>
          </a:p>
        </p:txBody>
      </p:sp>
      <p:sp>
        <p:nvSpPr>
          <p:cNvPr id="23" name="Text Box 33"/>
          <p:cNvSpPr txBox="1">
            <a:spLocks noChangeArrowheads="1"/>
          </p:cNvSpPr>
          <p:nvPr/>
        </p:nvSpPr>
        <p:spPr bwMode="auto">
          <a:xfrm>
            <a:off x="6034668" y="4441801"/>
            <a:ext cx="42672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r>
              <a:rPr lang="fr-CH" sz="1600">
                <a:latin typeface="+mj-lt"/>
              </a:rPr>
              <a:t>IgE</a:t>
            </a:r>
          </a:p>
        </p:txBody>
      </p:sp>
      <p:sp>
        <p:nvSpPr>
          <p:cNvPr id="24" name="Text Box 34"/>
          <p:cNvSpPr txBox="1">
            <a:spLocks noChangeArrowheads="1"/>
          </p:cNvSpPr>
          <p:nvPr/>
        </p:nvSpPr>
        <p:spPr bwMode="auto">
          <a:xfrm>
            <a:off x="7576406" y="4441801"/>
            <a:ext cx="44275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r>
              <a:rPr lang="fr-CH" sz="1600">
                <a:latin typeface="+mj-lt"/>
              </a:rPr>
              <a:t>IgA</a:t>
            </a:r>
          </a:p>
        </p:txBody>
      </p:sp>
      <p:sp>
        <p:nvSpPr>
          <p:cNvPr id="25" name="Text Box 35"/>
          <p:cNvSpPr txBox="1">
            <a:spLocks noChangeArrowheads="1"/>
          </p:cNvSpPr>
          <p:nvPr/>
        </p:nvSpPr>
        <p:spPr bwMode="auto">
          <a:xfrm>
            <a:off x="1457723" y="4441801"/>
            <a:ext cx="450764"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r>
              <a:rPr lang="fr-CH" sz="1600">
                <a:latin typeface="+mj-lt"/>
              </a:rPr>
              <a:t>IgD</a:t>
            </a:r>
          </a:p>
        </p:txBody>
      </p:sp>
      <p:sp>
        <p:nvSpPr>
          <p:cNvPr id="53" name="Arc 52">
            <a:extLst>
              <a:ext uri="{FF2B5EF4-FFF2-40B4-BE49-F238E27FC236}">
                <a16:creationId xmlns:a16="http://schemas.microsoft.com/office/drawing/2014/main" id="{42E32BCB-EAD8-409D-BAC6-4FAD5AB726F5}"/>
              </a:ext>
            </a:extLst>
          </p:cNvPr>
          <p:cNvSpPr/>
          <p:nvPr/>
        </p:nvSpPr>
        <p:spPr>
          <a:xfrm>
            <a:off x="5480117" y="4273287"/>
            <a:ext cx="1399818" cy="489653"/>
          </a:xfrm>
          <a:prstGeom prst="arc">
            <a:avLst>
              <a:gd name="adj1" fmla="val 10800283"/>
              <a:gd name="adj2" fmla="val 0"/>
            </a:avLst>
          </a:prstGeom>
          <a:noFill/>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txBody>
          <a:bodyPr rtlCol="0" anchor="ctr"/>
          <a:lstStyle/>
          <a:p>
            <a:pPr algn="ctr"/>
            <a:endParaRPr lang="fr-CH"/>
          </a:p>
        </p:txBody>
      </p:sp>
      <p:sp>
        <p:nvSpPr>
          <p:cNvPr id="2" name="Title 1"/>
          <p:cNvSpPr>
            <a:spLocks noGrp="1"/>
          </p:cNvSpPr>
          <p:nvPr>
            <p:ph type="title"/>
          </p:nvPr>
        </p:nvSpPr>
        <p:spPr/>
        <p:txBody>
          <a:bodyPr>
            <a:normAutofit/>
          </a:bodyPr>
          <a:lstStyle/>
          <a:p>
            <a:r>
              <a:rPr lang="fr-CH" dirty="0"/>
              <a:t>5 classes (isotypes) d’immunoglobulines</a:t>
            </a:r>
          </a:p>
        </p:txBody>
      </p:sp>
      <p:sp>
        <p:nvSpPr>
          <p:cNvPr id="3" name="Content Placeholder 2"/>
          <p:cNvSpPr>
            <a:spLocks noGrp="1"/>
          </p:cNvSpPr>
          <p:nvPr>
            <p:ph idx="1"/>
          </p:nvPr>
        </p:nvSpPr>
        <p:spPr>
          <a:xfrm>
            <a:off x="221650" y="838750"/>
            <a:ext cx="8734806" cy="5365216"/>
          </a:xfrm>
        </p:spPr>
        <p:txBody>
          <a:bodyPr>
            <a:normAutofit/>
          </a:bodyPr>
          <a:lstStyle/>
          <a:p>
            <a:r>
              <a:rPr lang="fr-CH" sz="2000" dirty="0"/>
              <a:t>5 types de </a:t>
            </a:r>
            <a:r>
              <a:rPr lang="fr-CH" sz="2000" b="1" dirty="0"/>
              <a:t>chaines lourdes: μ, δ, γ, ε et α</a:t>
            </a:r>
          </a:p>
          <a:p>
            <a:r>
              <a:rPr lang="fr-CH" sz="2000" dirty="0"/>
              <a:t>La chaine lourde détermine l’</a:t>
            </a:r>
            <a:r>
              <a:rPr lang="fr-CH" sz="2000" b="1" dirty="0"/>
              <a:t>isotype: IgM, IgD, IgG, IgE ou </a:t>
            </a:r>
            <a:r>
              <a:rPr lang="fr-CH" sz="2000" b="1" dirty="0" err="1"/>
              <a:t>IgA</a:t>
            </a:r>
            <a:endParaRPr lang="fr-CH" sz="2000" b="1" dirty="0"/>
          </a:p>
          <a:p>
            <a:r>
              <a:rPr lang="fr-CH" sz="2000" dirty="0"/>
              <a:t>Les différentes chaines lourdes se </a:t>
            </a:r>
            <a:r>
              <a:rPr lang="fr-CH" dirty="0"/>
              <a:t>distinguent par leur région constante. </a:t>
            </a:r>
            <a:endParaRPr lang="fr-CH" sz="2000" dirty="0"/>
          </a:p>
          <a:p>
            <a:r>
              <a:rPr lang="fr-CH" sz="2000" dirty="0"/>
              <a:t>Chaque anticorps combine un type de chaine lourde avec un type de </a:t>
            </a:r>
            <a:r>
              <a:rPr lang="fr-CH" sz="2000" b="1" dirty="0"/>
              <a:t>chaine légère (κ et λ) </a:t>
            </a:r>
          </a:p>
        </p:txBody>
      </p:sp>
      <p:sp>
        <p:nvSpPr>
          <p:cNvPr id="37" name="Rectangle 37"/>
          <p:cNvSpPr>
            <a:spLocks noChangeArrowheads="1"/>
          </p:cNvSpPr>
          <p:nvPr/>
        </p:nvSpPr>
        <p:spPr bwMode="auto">
          <a:xfrm>
            <a:off x="3521910" y="5475996"/>
            <a:ext cx="588818" cy="13133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fr-CH"/>
          </a:p>
        </p:txBody>
      </p:sp>
      <p:sp>
        <p:nvSpPr>
          <p:cNvPr id="43" name="Text Box 41"/>
          <p:cNvSpPr txBox="1">
            <a:spLocks noChangeArrowheads="1"/>
          </p:cNvSpPr>
          <p:nvPr/>
        </p:nvSpPr>
        <p:spPr bwMode="auto">
          <a:xfrm>
            <a:off x="78960" y="6360088"/>
            <a:ext cx="117769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r>
              <a:rPr lang="fr-CH" sz="1800" dirty="0" err="1">
                <a:latin typeface="+mj-lt"/>
              </a:rPr>
              <a:t>Ig</a:t>
            </a:r>
            <a:r>
              <a:rPr lang="fr-CH" sz="1800" dirty="0">
                <a:latin typeface="+mj-lt"/>
              </a:rPr>
              <a:t> sécrétée</a:t>
            </a:r>
          </a:p>
        </p:txBody>
      </p:sp>
      <p:pic>
        <p:nvPicPr>
          <p:cNvPr id="44" name="Picture 42" descr="Ig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9134" y="5075368"/>
            <a:ext cx="1475982" cy="1273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43" descr="Ig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6100" y="5385191"/>
            <a:ext cx="1460238" cy="13447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44" descr="I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2090" y="4818362"/>
            <a:ext cx="1544205" cy="15560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45" descr="IgM_pentamè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8356" y="4901511"/>
            <a:ext cx="1716075" cy="1621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 name="Picture 46" descr="IgA_dimèr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1130" y="4660946"/>
            <a:ext cx="1597995" cy="809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Text Box 47"/>
          <p:cNvSpPr txBox="1">
            <a:spLocks noChangeArrowheads="1"/>
          </p:cNvSpPr>
          <p:nvPr/>
        </p:nvSpPr>
        <p:spPr bwMode="auto">
          <a:xfrm>
            <a:off x="3415568" y="5490114"/>
            <a:ext cx="801501" cy="138499"/>
          </a:xfrm>
          <a:prstGeom prst="rect">
            <a:avLst/>
          </a:prstGeom>
          <a:solidFill>
            <a:srgbClr val="F2F7FC"/>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r>
              <a:rPr lang="fr-CH" sz="900"/>
              <a:t>Disulfide bond</a:t>
            </a:r>
          </a:p>
        </p:txBody>
      </p:sp>
      <p:sp>
        <p:nvSpPr>
          <p:cNvPr id="48" name="Arc 47">
            <a:extLst>
              <a:ext uri="{FF2B5EF4-FFF2-40B4-BE49-F238E27FC236}">
                <a16:creationId xmlns:a16="http://schemas.microsoft.com/office/drawing/2014/main" id="{584C8070-C912-44EC-BFE4-6755ACAE3A34}"/>
              </a:ext>
            </a:extLst>
          </p:cNvPr>
          <p:cNvSpPr/>
          <p:nvPr/>
        </p:nvSpPr>
        <p:spPr>
          <a:xfrm>
            <a:off x="898386" y="4273287"/>
            <a:ext cx="1399818" cy="489653"/>
          </a:xfrm>
          <a:prstGeom prst="arc">
            <a:avLst>
              <a:gd name="adj1" fmla="val 10800283"/>
              <a:gd name="adj2" fmla="val 0"/>
            </a:avLst>
          </a:prstGeom>
          <a:noFill/>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txBody>
          <a:bodyPr rtlCol="0" anchor="ctr"/>
          <a:lstStyle/>
          <a:p>
            <a:pPr algn="ctr"/>
            <a:endParaRPr lang="fr-CH"/>
          </a:p>
        </p:txBody>
      </p:sp>
      <p:sp>
        <p:nvSpPr>
          <p:cNvPr id="51" name="Arc 50">
            <a:extLst>
              <a:ext uri="{FF2B5EF4-FFF2-40B4-BE49-F238E27FC236}">
                <a16:creationId xmlns:a16="http://schemas.microsoft.com/office/drawing/2014/main" id="{4181B477-C9B3-4CC7-A87F-9BB1805CBFDF}"/>
              </a:ext>
            </a:extLst>
          </p:cNvPr>
          <p:cNvSpPr/>
          <p:nvPr/>
        </p:nvSpPr>
        <p:spPr>
          <a:xfrm>
            <a:off x="2420790" y="4273287"/>
            <a:ext cx="1399818" cy="489653"/>
          </a:xfrm>
          <a:prstGeom prst="arc">
            <a:avLst>
              <a:gd name="adj1" fmla="val 10800283"/>
              <a:gd name="adj2" fmla="val 0"/>
            </a:avLst>
          </a:prstGeom>
          <a:noFill/>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txBody>
          <a:bodyPr rtlCol="0" anchor="ctr"/>
          <a:lstStyle/>
          <a:p>
            <a:pPr algn="ctr"/>
            <a:endParaRPr lang="fr-CH"/>
          </a:p>
        </p:txBody>
      </p:sp>
      <p:sp>
        <p:nvSpPr>
          <p:cNvPr id="52" name="Arc 51">
            <a:extLst>
              <a:ext uri="{FF2B5EF4-FFF2-40B4-BE49-F238E27FC236}">
                <a16:creationId xmlns:a16="http://schemas.microsoft.com/office/drawing/2014/main" id="{AB83F12E-FF0A-4CBD-98FE-CDA8C7A6A67C}"/>
              </a:ext>
            </a:extLst>
          </p:cNvPr>
          <p:cNvSpPr/>
          <p:nvPr/>
        </p:nvSpPr>
        <p:spPr>
          <a:xfrm>
            <a:off x="3957713" y="4273287"/>
            <a:ext cx="1399818" cy="489653"/>
          </a:xfrm>
          <a:prstGeom prst="arc">
            <a:avLst>
              <a:gd name="adj1" fmla="val 10800283"/>
              <a:gd name="adj2" fmla="val 0"/>
            </a:avLst>
          </a:prstGeom>
          <a:noFill/>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txBody>
          <a:bodyPr rtlCol="0" anchor="ctr"/>
          <a:lstStyle/>
          <a:p>
            <a:pPr algn="ctr"/>
            <a:endParaRPr lang="fr-CH"/>
          </a:p>
        </p:txBody>
      </p:sp>
      <p:sp>
        <p:nvSpPr>
          <p:cNvPr id="54" name="Arc 53">
            <a:extLst>
              <a:ext uri="{FF2B5EF4-FFF2-40B4-BE49-F238E27FC236}">
                <a16:creationId xmlns:a16="http://schemas.microsoft.com/office/drawing/2014/main" id="{08D33FBC-120D-4471-AFE7-CB0E87203CBE}"/>
              </a:ext>
            </a:extLst>
          </p:cNvPr>
          <p:cNvSpPr/>
          <p:nvPr/>
        </p:nvSpPr>
        <p:spPr>
          <a:xfrm>
            <a:off x="7046061" y="4273287"/>
            <a:ext cx="1399818" cy="489653"/>
          </a:xfrm>
          <a:prstGeom prst="arc">
            <a:avLst>
              <a:gd name="adj1" fmla="val 10800283"/>
              <a:gd name="adj2" fmla="val 0"/>
            </a:avLst>
          </a:prstGeom>
          <a:noFill/>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txBody>
          <a:bodyPr rtlCol="0" anchor="ctr"/>
          <a:lstStyle/>
          <a:p>
            <a:pPr algn="ctr"/>
            <a:endParaRPr lang="fr-CH"/>
          </a:p>
        </p:txBody>
      </p:sp>
      <p:sp>
        <p:nvSpPr>
          <p:cNvPr id="55" name="Text Box 47">
            <a:extLst>
              <a:ext uri="{FF2B5EF4-FFF2-40B4-BE49-F238E27FC236}">
                <a16:creationId xmlns:a16="http://schemas.microsoft.com/office/drawing/2014/main" id="{3209C40B-BD8D-450A-80A0-39ED3EE406F3}"/>
              </a:ext>
            </a:extLst>
          </p:cNvPr>
          <p:cNvSpPr txBox="1">
            <a:spLocks noChangeArrowheads="1"/>
          </p:cNvSpPr>
          <p:nvPr/>
        </p:nvSpPr>
        <p:spPr bwMode="auto">
          <a:xfrm>
            <a:off x="2263807" y="5385191"/>
            <a:ext cx="582211" cy="230832"/>
          </a:xfrm>
          <a:prstGeom prst="rect">
            <a:avLst/>
          </a:prstGeom>
          <a:solidFill>
            <a:srgbClr val="F2F7FC"/>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r>
              <a:rPr lang="fr-CH" sz="900"/>
              <a:t>J chain</a:t>
            </a:r>
          </a:p>
        </p:txBody>
      </p:sp>
      <p:sp>
        <p:nvSpPr>
          <p:cNvPr id="56" name="Text Box 47">
            <a:extLst>
              <a:ext uri="{FF2B5EF4-FFF2-40B4-BE49-F238E27FC236}">
                <a16:creationId xmlns:a16="http://schemas.microsoft.com/office/drawing/2014/main" id="{A15E6F3D-A035-4DB9-83F5-9C8BADF7D344}"/>
              </a:ext>
            </a:extLst>
          </p:cNvPr>
          <p:cNvSpPr txBox="1">
            <a:spLocks noChangeArrowheads="1"/>
          </p:cNvSpPr>
          <p:nvPr/>
        </p:nvSpPr>
        <p:spPr bwMode="auto">
          <a:xfrm>
            <a:off x="7419018" y="4668609"/>
            <a:ext cx="582211" cy="230832"/>
          </a:xfrm>
          <a:prstGeom prst="rect">
            <a:avLst/>
          </a:prstGeom>
          <a:solidFill>
            <a:srgbClr val="F2F7FC"/>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r>
              <a:rPr lang="fr-CH" sz="900"/>
              <a:t>J chain</a:t>
            </a:r>
          </a:p>
        </p:txBody>
      </p:sp>
    </p:spTree>
    <p:extLst>
      <p:ext uri="{BB962C8B-B14F-4D97-AF65-F5344CB8AC3E}">
        <p14:creationId xmlns:p14="http://schemas.microsoft.com/office/powerpoint/2010/main" val="1310812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13AF9-1CFA-4E79-A83A-4BB5F8FFADA5}"/>
              </a:ext>
            </a:extLst>
          </p:cNvPr>
          <p:cNvSpPr>
            <a:spLocks noGrp="1"/>
          </p:cNvSpPr>
          <p:nvPr>
            <p:ph type="title"/>
          </p:nvPr>
        </p:nvSpPr>
        <p:spPr>
          <a:xfrm>
            <a:off x="0" y="0"/>
            <a:ext cx="9144000" cy="825563"/>
          </a:xfrm>
        </p:spPr>
        <p:txBody>
          <a:bodyPr>
            <a:normAutofit fontScale="90000"/>
          </a:bodyPr>
          <a:lstStyle/>
          <a:p>
            <a:r>
              <a:rPr lang="fr-CH" dirty="0"/>
              <a:t>La diversité dans le domaine de la région V est régie par les</a:t>
            </a:r>
            <a:br>
              <a:rPr lang="fr-CH" dirty="0"/>
            </a:br>
            <a:r>
              <a:rPr lang="fr-CH" i="1" dirty="0" err="1"/>
              <a:t>Complementarity</a:t>
            </a:r>
            <a:r>
              <a:rPr lang="fr-CH" i="1" dirty="0"/>
              <a:t> </a:t>
            </a:r>
            <a:r>
              <a:rPr lang="fr-CH" i="1" dirty="0" err="1"/>
              <a:t>Determining</a:t>
            </a:r>
            <a:r>
              <a:rPr lang="fr-CH" i="1" dirty="0"/>
              <a:t> </a:t>
            </a:r>
            <a:r>
              <a:rPr lang="fr-CH" i="1" dirty="0" err="1"/>
              <a:t>Regions</a:t>
            </a:r>
            <a:r>
              <a:rPr lang="fr-CH" i="1" dirty="0"/>
              <a:t> </a:t>
            </a:r>
            <a:r>
              <a:rPr lang="fr-CH" dirty="0"/>
              <a:t>(</a:t>
            </a:r>
            <a:r>
              <a:rPr lang="fr-CH" dirty="0" err="1"/>
              <a:t>CDRs</a:t>
            </a:r>
            <a:r>
              <a:rPr lang="fr-CH" dirty="0"/>
              <a:t>)</a:t>
            </a:r>
          </a:p>
        </p:txBody>
      </p:sp>
      <p:sp>
        <p:nvSpPr>
          <p:cNvPr id="3" name="Content Placeholder 2">
            <a:extLst>
              <a:ext uri="{FF2B5EF4-FFF2-40B4-BE49-F238E27FC236}">
                <a16:creationId xmlns:a16="http://schemas.microsoft.com/office/drawing/2014/main" id="{B7090780-11A9-4998-A5EF-E6897EE30257}"/>
              </a:ext>
            </a:extLst>
          </p:cNvPr>
          <p:cNvSpPr>
            <a:spLocks noGrp="1"/>
          </p:cNvSpPr>
          <p:nvPr>
            <p:ph idx="1"/>
          </p:nvPr>
        </p:nvSpPr>
        <p:spPr>
          <a:xfrm>
            <a:off x="233629" y="1001446"/>
            <a:ext cx="8734806" cy="5365216"/>
          </a:xfrm>
        </p:spPr>
        <p:txBody>
          <a:bodyPr>
            <a:normAutofit/>
          </a:bodyPr>
          <a:lstStyle/>
          <a:p>
            <a:r>
              <a:rPr lang="fr-CH" sz="2000" dirty="0"/>
              <a:t>Régions hypervariables = </a:t>
            </a:r>
            <a:r>
              <a:rPr lang="fr-CH" sz="2000" dirty="0" err="1"/>
              <a:t>CDRs</a:t>
            </a:r>
            <a:r>
              <a:rPr lang="fr-CH" sz="2000" dirty="0"/>
              <a:t> (</a:t>
            </a:r>
            <a:r>
              <a:rPr lang="fr-CH" sz="2000" i="1" dirty="0"/>
              <a:t>régions déterminant la complémentarité</a:t>
            </a:r>
            <a:r>
              <a:rPr lang="fr-CH" sz="2000" dirty="0"/>
              <a:t>)</a:t>
            </a:r>
          </a:p>
          <a:p>
            <a:r>
              <a:rPr lang="fr-CH" sz="2000" dirty="0"/>
              <a:t>Forment le site de fixation de l’antigène entre les régions encadrantes </a:t>
            </a:r>
          </a:p>
          <a:p>
            <a:pPr>
              <a:spcBef>
                <a:spcPts val="1800"/>
              </a:spcBef>
            </a:pPr>
            <a:r>
              <a:rPr lang="fr-CH" sz="2000" dirty="0"/>
              <a:t>Variabilité =</a:t>
            </a:r>
          </a:p>
        </p:txBody>
      </p:sp>
      <p:pic>
        <p:nvPicPr>
          <p:cNvPr id="4" name="Image 1" descr="mooc_3_dia18.jpg">
            <a:extLst>
              <a:ext uri="{FF2B5EF4-FFF2-40B4-BE49-F238E27FC236}">
                <a16:creationId xmlns:a16="http://schemas.microsoft.com/office/drawing/2014/main" id="{336FEBB7-B92A-4859-8674-3AF806E07C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448" y="2609491"/>
            <a:ext cx="7211168" cy="4006205"/>
          </a:xfrm>
          <a:prstGeom prst="rect">
            <a:avLst/>
          </a:prstGeom>
        </p:spPr>
      </p:pic>
      <p:sp>
        <p:nvSpPr>
          <p:cNvPr id="5" name="Rectangle 4">
            <a:extLst>
              <a:ext uri="{FF2B5EF4-FFF2-40B4-BE49-F238E27FC236}">
                <a16:creationId xmlns:a16="http://schemas.microsoft.com/office/drawing/2014/main" id="{A10AB101-E259-413B-BC5B-2CE7130221DE}"/>
              </a:ext>
            </a:extLst>
          </p:cNvPr>
          <p:cNvSpPr/>
          <p:nvPr/>
        </p:nvSpPr>
        <p:spPr>
          <a:xfrm>
            <a:off x="1749551" y="1725723"/>
            <a:ext cx="6288319" cy="707886"/>
          </a:xfrm>
          <a:prstGeom prst="rect">
            <a:avLst/>
          </a:prstGeom>
        </p:spPr>
        <p:txBody>
          <a:bodyPr wrap="square">
            <a:spAutoFit/>
          </a:bodyPr>
          <a:lstStyle/>
          <a:p>
            <a:r>
              <a:rPr lang="fr-CH" sz="2000" dirty="0">
                <a:latin typeface="+mj-lt"/>
              </a:rPr>
              <a:t># </a:t>
            </a:r>
            <a:r>
              <a:rPr lang="fr-CH" sz="2000" dirty="0" err="1">
                <a:latin typeface="+mj-lt"/>
              </a:rPr>
              <a:t>d’aa</a:t>
            </a:r>
            <a:r>
              <a:rPr lang="fr-CH" sz="2000" dirty="0">
                <a:latin typeface="+mj-lt"/>
              </a:rPr>
              <a:t> </a:t>
            </a:r>
            <a:r>
              <a:rPr lang="fr-CH" sz="2000" dirty="0" err="1">
                <a:latin typeface="+mj-lt"/>
              </a:rPr>
              <a:t>diffèrents</a:t>
            </a:r>
            <a:r>
              <a:rPr lang="fr-CH" sz="2000" dirty="0">
                <a:latin typeface="+mj-lt"/>
              </a:rPr>
              <a:t> à une position donnée</a:t>
            </a:r>
          </a:p>
          <a:p>
            <a:r>
              <a:rPr lang="fr-CH" sz="2000" dirty="0">
                <a:latin typeface="+mj-lt"/>
              </a:rPr>
              <a:t>Fréquence de </a:t>
            </a:r>
            <a:r>
              <a:rPr lang="fr-CH" sz="2000" dirty="0" err="1">
                <a:latin typeface="+mj-lt"/>
              </a:rPr>
              <a:t>l’aa</a:t>
            </a:r>
            <a:r>
              <a:rPr lang="fr-CH" sz="2000" dirty="0">
                <a:latin typeface="+mj-lt"/>
              </a:rPr>
              <a:t> le plus commun à une position donnée</a:t>
            </a:r>
          </a:p>
        </p:txBody>
      </p:sp>
      <p:cxnSp>
        <p:nvCxnSpPr>
          <p:cNvPr id="7" name="Straight Connector 6">
            <a:extLst>
              <a:ext uri="{FF2B5EF4-FFF2-40B4-BE49-F238E27FC236}">
                <a16:creationId xmlns:a16="http://schemas.microsoft.com/office/drawing/2014/main" id="{970A6503-0DE8-4F49-B2D8-601B5B82ED1D}"/>
              </a:ext>
            </a:extLst>
          </p:cNvPr>
          <p:cNvCxnSpPr>
            <a:cxnSpLocks/>
            <a:endCxn id="5" idx="3"/>
          </p:cNvCxnSpPr>
          <p:nvPr/>
        </p:nvCxnSpPr>
        <p:spPr>
          <a:xfrm>
            <a:off x="1749552" y="2079666"/>
            <a:ext cx="6288318"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04144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86464-E1C0-4933-A739-80D2DCF9FB2C}"/>
              </a:ext>
            </a:extLst>
          </p:cNvPr>
          <p:cNvSpPr>
            <a:spLocks noGrp="1"/>
          </p:cNvSpPr>
          <p:nvPr>
            <p:ph type="title"/>
          </p:nvPr>
        </p:nvSpPr>
        <p:spPr>
          <a:solidFill>
            <a:srgbClr val="C00000"/>
          </a:solidFill>
        </p:spPr>
        <p:txBody>
          <a:bodyPr/>
          <a:lstStyle/>
          <a:p>
            <a:r>
              <a:rPr lang="fr-CH">
                <a:solidFill>
                  <a:schemeClr val="bg1"/>
                </a:solidFill>
              </a:rPr>
              <a:t>Résumé | Classes d’anticorps</a:t>
            </a:r>
          </a:p>
        </p:txBody>
      </p:sp>
      <p:sp>
        <p:nvSpPr>
          <p:cNvPr id="3" name="Content Placeholder 2">
            <a:extLst>
              <a:ext uri="{FF2B5EF4-FFF2-40B4-BE49-F238E27FC236}">
                <a16:creationId xmlns:a16="http://schemas.microsoft.com/office/drawing/2014/main" id="{7AFFCB55-687C-41FF-8F0B-7BA1E723C3FB}"/>
              </a:ext>
            </a:extLst>
          </p:cNvPr>
          <p:cNvSpPr>
            <a:spLocks noGrp="1"/>
          </p:cNvSpPr>
          <p:nvPr>
            <p:ph idx="1"/>
          </p:nvPr>
        </p:nvSpPr>
        <p:spPr>
          <a:xfrm>
            <a:off x="204597" y="821614"/>
            <a:ext cx="8734806" cy="5365216"/>
          </a:xfrm>
        </p:spPr>
        <p:txBody>
          <a:bodyPr>
            <a:noAutofit/>
          </a:bodyPr>
          <a:lstStyle/>
          <a:p>
            <a:pPr lvl="0"/>
            <a:r>
              <a:rPr lang="fr-CH" sz="1600" b="1" dirty="0"/>
              <a:t>Deux types de chaine légère, appelées κ et λ</a:t>
            </a:r>
            <a:r>
              <a:rPr lang="fr-CH" sz="1600" dirty="0"/>
              <a:t>, qui diffèrent dans leur partie C mais ne diffèrent pas dans leur fonction. Chaque cellule B exprime soit κ soit λ mais jamais les deux.</a:t>
            </a:r>
          </a:p>
          <a:p>
            <a:pPr lvl="0"/>
            <a:r>
              <a:rPr lang="fr-CH" sz="1600" b="1" dirty="0"/>
              <a:t>Cinq types de chaine lourde, appelées μ, δ, γ, ε, et α</a:t>
            </a:r>
            <a:r>
              <a:rPr lang="fr-CH" sz="1600" dirty="0"/>
              <a:t>, qui diffèrent également dans leur partie C. Chaque type de chaine légère peut s’associer avec chaque type de chaine lourde pour former une molécule d’anticorps. Des anticorps aux chaines lourdes différentes appartiennent à des isotypes (classes) distincts, et sont dénommés selon leur chaine lourde (c.-à-d. IgM, IgD, IgG, IgE, et </a:t>
            </a:r>
            <a:r>
              <a:rPr lang="fr-CH" sz="1600" dirty="0" err="1"/>
              <a:t>IgA</a:t>
            </a:r>
            <a:r>
              <a:rPr lang="fr-CH" sz="1600" dirty="0"/>
              <a:t>).</a:t>
            </a:r>
          </a:p>
          <a:p>
            <a:pPr lvl="0"/>
            <a:r>
              <a:rPr lang="fr-CH" sz="1600" b="1" dirty="0"/>
              <a:t>Chaque isotype possède des caractéristiques physiques et biologiques distinctes et remplit des fonctions effectrices définies :</a:t>
            </a:r>
            <a:endParaRPr lang="fr-CH" sz="1600" dirty="0"/>
          </a:p>
          <a:p>
            <a:pPr lvl="0"/>
            <a:r>
              <a:rPr lang="fr-CH" sz="1600" dirty="0" err="1"/>
              <a:t>IgA</a:t>
            </a:r>
            <a:r>
              <a:rPr lang="fr-CH" sz="1600" dirty="0"/>
              <a:t> : immunité des muqueuses</a:t>
            </a:r>
          </a:p>
          <a:p>
            <a:pPr lvl="0"/>
            <a:r>
              <a:rPr lang="fr-CH" sz="1600" dirty="0"/>
              <a:t>IgD : récepteur des cellules B naïves</a:t>
            </a:r>
          </a:p>
          <a:p>
            <a:pPr lvl="0"/>
            <a:r>
              <a:rPr lang="fr-CH" sz="1600" dirty="0"/>
              <a:t>IgE : activation des mastocytes, défense anti-helminthes</a:t>
            </a:r>
          </a:p>
          <a:p>
            <a:pPr lvl="0"/>
            <a:r>
              <a:rPr lang="fr-CH" sz="1600" dirty="0"/>
              <a:t>IgG : opsonisation, activation du complément, ADCC…</a:t>
            </a:r>
          </a:p>
          <a:p>
            <a:pPr lvl="0"/>
            <a:r>
              <a:rPr lang="fr-CH" sz="1600" dirty="0"/>
              <a:t>IgM : récepteur des cellules B naïves, activation du complément</a:t>
            </a:r>
          </a:p>
          <a:p>
            <a:pPr lvl="0"/>
            <a:r>
              <a:rPr lang="fr-CH" sz="1600" b="1" dirty="0"/>
              <a:t>La commutation de classe (isotype switch)</a:t>
            </a:r>
            <a:r>
              <a:rPr lang="fr-CH" sz="1600" dirty="0"/>
              <a:t>: Les lymphocytes B naïfs (cellules B matures n’ayant pas encore rencontré d’antigène) expriment des IgM et IgD membranaires. Après stimulation, le clone de lymphocyte B spécifique de l’antigène s’amplifie et se différencie en une progéniture capable de sécréter des anticorps de classes différentes. Une partie de la progéniture des cellules B exprimant IgM et IgD peut sécréter des IgM, alors qu’une autre progéniture des mêmes cellules B peut produire des anticorps d’une autre classe de chaine lourde. Bien que les régions C des chaines lourdes peuvent commuter au cours d’une réponse immunitaire humorale, chaque clone de cellule B maintient sa spécificité d’origine, parce que les régions V restent inchangées. La classe de chaine légère (c.-à-d. κ ou λ) reste également inchangée au cours de la vie d’un clone de cellule B. </a:t>
            </a:r>
          </a:p>
        </p:txBody>
      </p:sp>
    </p:spTree>
    <p:extLst>
      <p:ext uri="{BB962C8B-B14F-4D97-AF65-F5344CB8AC3E}">
        <p14:creationId xmlns:p14="http://schemas.microsoft.com/office/powerpoint/2010/main" val="4027448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6928C-569A-40BE-9C12-26D96F25B80A}"/>
              </a:ext>
            </a:extLst>
          </p:cNvPr>
          <p:cNvSpPr>
            <a:spLocks noGrp="1"/>
          </p:cNvSpPr>
          <p:nvPr>
            <p:ph type="title"/>
          </p:nvPr>
        </p:nvSpPr>
        <p:spPr/>
        <p:txBody>
          <a:bodyPr>
            <a:normAutofit fontScale="90000"/>
          </a:bodyPr>
          <a:lstStyle/>
          <a:p>
            <a:r>
              <a:rPr lang="fr-CH" dirty="0">
                <a:ea typeface="ＭＳ Ｐゴシック" pitchFamily="-108" charset="-128"/>
              </a:rPr>
              <a:t>Caractéristiques de la reconnaissance de l’antigène: </a:t>
            </a:r>
            <a:br>
              <a:rPr lang="fr-CH" dirty="0">
                <a:ea typeface="ＭＳ Ｐゴシック" pitchFamily="-108" charset="-128"/>
              </a:rPr>
            </a:br>
            <a:r>
              <a:rPr lang="fr-CH" dirty="0">
                <a:ea typeface="ＭＳ Ｐゴシック" pitchFamily="-108" charset="-128"/>
              </a:rPr>
              <a:t>qu’est-ce qu’un antigène?</a:t>
            </a:r>
            <a:endParaRPr lang="fr-CH" dirty="0"/>
          </a:p>
        </p:txBody>
      </p:sp>
      <p:graphicFrame>
        <p:nvGraphicFramePr>
          <p:cNvPr id="8" name="Content Placeholder 7">
            <a:extLst>
              <a:ext uri="{FF2B5EF4-FFF2-40B4-BE49-F238E27FC236}">
                <a16:creationId xmlns:a16="http://schemas.microsoft.com/office/drawing/2014/main" id="{EB05F674-1F2F-4B84-9ACE-DCF46838496F}"/>
              </a:ext>
            </a:extLst>
          </p:cNvPr>
          <p:cNvGraphicFramePr>
            <a:graphicFrameLocks noGrp="1"/>
          </p:cNvGraphicFramePr>
          <p:nvPr>
            <p:ph sz="half" idx="1"/>
            <p:extLst>
              <p:ext uri="{D42A27DB-BD31-4B8C-83A1-F6EECF244321}">
                <p14:modId xmlns:p14="http://schemas.microsoft.com/office/powerpoint/2010/main" val="2830869537"/>
              </p:ext>
            </p:extLst>
          </p:nvPr>
        </p:nvGraphicFramePr>
        <p:xfrm>
          <a:off x="0" y="547536"/>
          <a:ext cx="5303520" cy="5645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Image 1" descr="Dia_15.jpg">
            <a:extLst>
              <a:ext uri="{FF2B5EF4-FFF2-40B4-BE49-F238E27FC236}">
                <a16:creationId xmlns:a16="http://schemas.microsoft.com/office/drawing/2014/main" id="{3C70A959-4CDE-40DC-AA42-7C4C52E80D52}"/>
              </a:ext>
            </a:extLst>
          </p:cNvPr>
          <p:cNvPicPr>
            <a:picLocks noChangeAspect="1"/>
          </p:cNvPicPr>
          <p:nvPr/>
        </p:nvPicPr>
        <p:blipFill rotWithShape="1">
          <a:blip r:embed="rId7">
            <a:extLst>
              <a:ext uri="{28A0092B-C50C-407E-A947-70E740481C1C}">
                <a14:useLocalDpi xmlns:a14="http://schemas.microsoft.com/office/drawing/2010/main" val="0"/>
              </a:ext>
            </a:extLst>
          </a:blip>
          <a:srcRect l="8234" r="11037"/>
          <a:stretch/>
        </p:blipFill>
        <p:spPr>
          <a:xfrm>
            <a:off x="5260379" y="3157327"/>
            <a:ext cx="3742944" cy="3477314"/>
          </a:xfrm>
          <a:prstGeom prst="rect">
            <a:avLst/>
          </a:prstGeom>
        </p:spPr>
      </p:pic>
    </p:spTree>
    <p:extLst>
      <p:ext uri="{BB962C8B-B14F-4D97-AF65-F5344CB8AC3E}">
        <p14:creationId xmlns:p14="http://schemas.microsoft.com/office/powerpoint/2010/main" val="4294657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6928C-569A-40BE-9C12-26D96F25B80A}"/>
              </a:ext>
            </a:extLst>
          </p:cNvPr>
          <p:cNvSpPr>
            <a:spLocks noGrp="1"/>
          </p:cNvSpPr>
          <p:nvPr>
            <p:ph type="title"/>
          </p:nvPr>
        </p:nvSpPr>
        <p:spPr/>
        <p:txBody>
          <a:bodyPr>
            <a:normAutofit fontScale="90000"/>
          </a:bodyPr>
          <a:lstStyle/>
          <a:p>
            <a:r>
              <a:rPr lang="fr-CH" dirty="0">
                <a:ea typeface="ＭＳ Ｐゴシック" pitchFamily="-108" charset="-128"/>
              </a:rPr>
              <a:t>Caractéristiques de la reconnaissance de l’antigène: </a:t>
            </a:r>
            <a:br>
              <a:rPr lang="fr-CH" dirty="0">
                <a:ea typeface="ＭＳ Ｐゴシック" pitchFamily="-108" charset="-128"/>
              </a:rPr>
            </a:br>
            <a:r>
              <a:rPr lang="fr-CH" dirty="0">
                <a:ea typeface="ＭＳ Ｐゴシック" pitchFamily="-108" charset="-128"/>
              </a:rPr>
              <a:t>qu’est-ce qu’un antigène?</a:t>
            </a:r>
            <a:endParaRPr lang="fr-CH" dirty="0"/>
          </a:p>
        </p:txBody>
      </p:sp>
      <p:graphicFrame>
        <p:nvGraphicFramePr>
          <p:cNvPr id="9" name="Content Placeholder 8">
            <a:extLst>
              <a:ext uri="{FF2B5EF4-FFF2-40B4-BE49-F238E27FC236}">
                <a16:creationId xmlns:a16="http://schemas.microsoft.com/office/drawing/2014/main" id="{6AED3025-C44C-4312-8993-DB19CFE239CA}"/>
              </a:ext>
            </a:extLst>
          </p:cNvPr>
          <p:cNvGraphicFramePr>
            <a:graphicFrameLocks noGrp="1"/>
          </p:cNvGraphicFramePr>
          <p:nvPr>
            <p:ph sz="half" idx="1"/>
            <p:extLst>
              <p:ext uri="{D42A27DB-BD31-4B8C-83A1-F6EECF244321}">
                <p14:modId xmlns:p14="http://schemas.microsoft.com/office/powerpoint/2010/main" val="575459035"/>
              </p:ext>
            </p:extLst>
          </p:nvPr>
        </p:nvGraphicFramePr>
        <p:xfrm>
          <a:off x="160842" y="865701"/>
          <a:ext cx="4956282" cy="50747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 1" descr="Dia_15.jpg">
            <a:extLst>
              <a:ext uri="{FF2B5EF4-FFF2-40B4-BE49-F238E27FC236}">
                <a16:creationId xmlns:a16="http://schemas.microsoft.com/office/drawing/2014/main" id="{9EF81239-55A5-4958-8F61-587DD5F26798}"/>
              </a:ext>
            </a:extLst>
          </p:cNvPr>
          <p:cNvPicPr>
            <a:picLocks noChangeAspect="1"/>
          </p:cNvPicPr>
          <p:nvPr/>
        </p:nvPicPr>
        <p:blipFill rotWithShape="1">
          <a:blip r:embed="rId7">
            <a:extLst>
              <a:ext uri="{28A0092B-C50C-407E-A947-70E740481C1C}">
                <a14:useLocalDpi xmlns:a14="http://schemas.microsoft.com/office/drawing/2010/main" val="0"/>
              </a:ext>
            </a:extLst>
          </a:blip>
          <a:srcRect l="8234" r="11037"/>
          <a:stretch/>
        </p:blipFill>
        <p:spPr>
          <a:xfrm>
            <a:off x="5260379" y="3157327"/>
            <a:ext cx="3742944" cy="3477314"/>
          </a:xfrm>
          <a:prstGeom prst="rect">
            <a:avLst/>
          </a:prstGeom>
        </p:spPr>
      </p:pic>
    </p:spTree>
    <p:extLst>
      <p:ext uri="{BB962C8B-B14F-4D97-AF65-F5344CB8AC3E}">
        <p14:creationId xmlns:p14="http://schemas.microsoft.com/office/powerpoint/2010/main" val="1587696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D2BB1-F53F-4130-91E1-C5CF9D88150E}"/>
              </a:ext>
            </a:extLst>
          </p:cNvPr>
          <p:cNvSpPr>
            <a:spLocks noGrp="1"/>
          </p:cNvSpPr>
          <p:nvPr>
            <p:ph type="title"/>
          </p:nvPr>
        </p:nvSpPr>
        <p:spPr/>
        <p:txBody>
          <a:bodyPr>
            <a:normAutofit fontScale="90000"/>
          </a:bodyPr>
          <a:lstStyle/>
          <a:p>
            <a:r>
              <a:rPr lang="fr-CH" dirty="0"/>
              <a:t>Caractéristiques de la reconnaissance de l’antigène (I): Flexibilité</a:t>
            </a:r>
          </a:p>
        </p:txBody>
      </p:sp>
      <p:pic>
        <p:nvPicPr>
          <p:cNvPr id="3" name="Image 1" descr="dia_16.jpg">
            <a:extLst>
              <a:ext uri="{FF2B5EF4-FFF2-40B4-BE49-F238E27FC236}">
                <a16:creationId xmlns:a16="http://schemas.microsoft.com/office/drawing/2014/main" id="{A90C2A74-35DE-41CB-A3C2-6839CD4ED8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488" y="1044220"/>
            <a:ext cx="7201024" cy="5237108"/>
          </a:xfrm>
          <a:prstGeom prst="rect">
            <a:avLst/>
          </a:prstGeom>
        </p:spPr>
      </p:pic>
      <p:sp>
        <p:nvSpPr>
          <p:cNvPr id="5" name="TextBox 4">
            <a:extLst>
              <a:ext uri="{FF2B5EF4-FFF2-40B4-BE49-F238E27FC236}">
                <a16:creationId xmlns:a16="http://schemas.microsoft.com/office/drawing/2014/main" id="{4177AF2C-A61D-40A1-9412-70782D917F15}"/>
              </a:ext>
            </a:extLst>
          </p:cNvPr>
          <p:cNvSpPr txBox="1"/>
          <p:nvPr/>
        </p:nvSpPr>
        <p:spPr>
          <a:xfrm>
            <a:off x="0" y="6557451"/>
            <a:ext cx="3497048" cy="276999"/>
          </a:xfrm>
          <a:prstGeom prst="rect">
            <a:avLst/>
          </a:prstGeom>
          <a:noFill/>
        </p:spPr>
        <p:txBody>
          <a:bodyPr wrap="none" rtlCol="0">
            <a:spAutoFit/>
          </a:bodyPr>
          <a:lstStyle/>
          <a:p>
            <a:r>
              <a:rPr lang="fr-CH" sz="1200" b="0" i="1" dirty="0">
                <a:latin typeface="+mj-lt"/>
              </a:rPr>
              <a:t>Adapté de Abbas, </a:t>
            </a:r>
            <a:r>
              <a:rPr lang="fr-CH" sz="1200" i="1" dirty="0">
                <a:latin typeface="+mj-lt"/>
              </a:rPr>
              <a:t>Ce</a:t>
            </a:r>
            <a:r>
              <a:rPr lang="fr-CH" sz="1200" b="0" i="1" dirty="0">
                <a:latin typeface="+mj-lt"/>
              </a:rPr>
              <a:t>llular and </a:t>
            </a:r>
            <a:r>
              <a:rPr lang="fr-CH" sz="1200" b="0" i="1" dirty="0" err="1">
                <a:latin typeface="+mj-lt"/>
              </a:rPr>
              <a:t>Molecular</a:t>
            </a:r>
            <a:r>
              <a:rPr lang="fr-CH" sz="1200" b="0" i="1" dirty="0">
                <a:latin typeface="+mj-lt"/>
              </a:rPr>
              <a:t> </a:t>
            </a:r>
            <a:r>
              <a:rPr lang="fr-CH" sz="1200" b="0" i="1" dirty="0" err="1">
                <a:latin typeface="+mj-lt"/>
              </a:rPr>
              <a:t>Immunology</a:t>
            </a:r>
            <a:endParaRPr lang="fr-CH" sz="1200" b="0" i="1" dirty="0">
              <a:latin typeface="+mj-lt"/>
            </a:endParaRPr>
          </a:p>
        </p:txBody>
      </p:sp>
    </p:spTree>
    <p:extLst>
      <p:ext uri="{BB962C8B-B14F-4D97-AF65-F5344CB8AC3E}">
        <p14:creationId xmlns:p14="http://schemas.microsoft.com/office/powerpoint/2010/main" val="93328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B4E69-20F8-4BA7-9DEC-81DECC5085BF}"/>
              </a:ext>
            </a:extLst>
          </p:cNvPr>
          <p:cNvSpPr>
            <a:spLocks noGrp="1"/>
          </p:cNvSpPr>
          <p:nvPr>
            <p:ph type="title"/>
          </p:nvPr>
        </p:nvSpPr>
        <p:spPr/>
        <p:txBody>
          <a:bodyPr>
            <a:normAutofit fontScale="90000"/>
          </a:bodyPr>
          <a:lstStyle/>
          <a:p>
            <a:r>
              <a:rPr lang="fr-CH" dirty="0"/>
              <a:t>Caractéristiques de la reconnaissance de l’antigène (II):</a:t>
            </a:r>
            <a:br>
              <a:rPr lang="fr-CH" dirty="0"/>
            </a:br>
            <a:r>
              <a:rPr lang="fr-CH" dirty="0"/>
              <a:t>épitopes linéaires ou conformationnels</a:t>
            </a:r>
          </a:p>
        </p:txBody>
      </p:sp>
      <p:pic>
        <p:nvPicPr>
          <p:cNvPr id="3" name="Image 3" descr="dia_17.jpg">
            <a:extLst>
              <a:ext uri="{FF2B5EF4-FFF2-40B4-BE49-F238E27FC236}">
                <a16:creationId xmlns:a16="http://schemas.microsoft.com/office/drawing/2014/main" id="{0AF34B2D-1FCE-40D8-9F79-9FA5498C29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637" y="1803454"/>
            <a:ext cx="8312727" cy="4156364"/>
          </a:xfrm>
          <a:prstGeom prst="rect">
            <a:avLst/>
          </a:prstGeom>
        </p:spPr>
      </p:pic>
      <p:sp>
        <p:nvSpPr>
          <p:cNvPr id="4" name="TextBox 3">
            <a:extLst>
              <a:ext uri="{FF2B5EF4-FFF2-40B4-BE49-F238E27FC236}">
                <a16:creationId xmlns:a16="http://schemas.microsoft.com/office/drawing/2014/main" id="{38F4C2C4-FC3A-4797-941A-E00EEAA04A66}"/>
              </a:ext>
            </a:extLst>
          </p:cNvPr>
          <p:cNvSpPr txBox="1"/>
          <p:nvPr/>
        </p:nvSpPr>
        <p:spPr>
          <a:xfrm>
            <a:off x="79751" y="6581001"/>
            <a:ext cx="3497048" cy="276999"/>
          </a:xfrm>
          <a:prstGeom prst="rect">
            <a:avLst/>
          </a:prstGeom>
          <a:noFill/>
        </p:spPr>
        <p:txBody>
          <a:bodyPr wrap="none" rtlCol="0">
            <a:spAutoFit/>
          </a:bodyPr>
          <a:lstStyle/>
          <a:p>
            <a:r>
              <a:rPr lang="fr-CH" sz="1200" b="0" i="1" dirty="0">
                <a:latin typeface="+mj-lt"/>
              </a:rPr>
              <a:t>Adapté de Abbas, </a:t>
            </a:r>
            <a:r>
              <a:rPr lang="fr-CH" sz="1200" i="1" dirty="0">
                <a:latin typeface="+mj-lt"/>
              </a:rPr>
              <a:t>Ce</a:t>
            </a:r>
            <a:r>
              <a:rPr lang="fr-CH" sz="1200" b="0" i="1" dirty="0">
                <a:latin typeface="+mj-lt"/>
              </a:rPr>
              <a:t>llular and </a:t>
            </a:r>
            <a:r>
              <a:rPr lang="fr-CH" sz="1200" b="0" i="1" dirty="0" err="1">
                <a:latin typeface="+mj-lt"/>
              </a:rPr>
              <a:t>Molecular</a:t>
            </a:r>
            <a:r>
              <a:rPr lang="fr-CH" sz="1200" b="0" i="1" dirty="0">
                <a:latin typeface="+mj-lt"/>
              </a:rPr>
              <a:t> </a:t>
            </a:r>
            <a:r>
              <a:rPr lang="fr-CH" sz="1200" b="0" i="1" dirty="0" err="1">
                <a:latin typeface="+mj-lt"/>
              </a:rPr>
              <a:t>Immunology</a:t>
            </a:r>
            <a:endParaRPr lang="fr-CH" sz="1200" b="0" i="1" dirty="0">
              <a:latin typeface="+mj-lt"/>
            </a:endParaRPr>
          </a:p>
        </p:txBody>
      </p:sp>
      <p:sp>
        <p:nvSpPr>
          <p:cNvPr id="5" name="TextBox 4">
            <a:extLst>
              <a:ext uri="{FF2B5EF4-FFF2-40B4-BE49-F238E27FC236}">
                <a16:creationId xmlns:a16="http://schemas.microsoft.com/office/drawing/2014/main" id="{17429452-BDB6-465D-BAD9-1E175FF724E7}"/>
              </a:ext>
            </a:extLst>
          </p:cNvPr>
          <p:cNvSpPr txBox="1"/>
          <p:nvPr/>
        </p:nvSpPr>
        <p:spPr>
          <a:xfrm>
            <a:off x="0" y="1151106"/>
            <a:ext cx="2448232" cy="646331"/>
          </a:xfrm>
          <a:prstGeom prst="rect">
            <a:avLst/>
          </a:prstGeom>
          <a:solidFill>
            <a:srgbClr val="F2F7FC"/>
          </a:solidFill>
        </p:spPr>
        <p:txBody>
          <a:bodyPr wrap="square" rtlCol="0">
            <a:spAutoFit/>
          </a:bodyPr>
          <a:lstStyle/>
          <a:p>
            <a:pPr algn="ctr"/>
            <a:r>
              <a:rPr lang="fr-CH" b="1" dirty="0">
                <a:latin typeface="+mj-lt"/>
              </a:rPr>
              <a:t>Déterminant</a:t>
            </a:r>
          </a:p>
          <a:p>
            <a:pPr algn="ctr"/>
            <a:r>
              <a:rPr lang="fr-CH" b="1" dirty="0">
                <a:latin typeface="+mj-lt"/>
              </a:rPr>
              <a:t>conformationnel </a:t>
            </a:r>
          </a:p>
        </p:txBody>
      </p:sp>
      <p:sp>
        <p:nvSpPr>
          <p:cNvPr id="6" name="TextBox 5">
            <a:extLst>
              <a:ext uri="{FF2B5EF4-FFF2-40B4-BE49-F238E27FC236}">
                <a16:creationId xmlns:a16="http://schemas.microsoft.com/office/drawing/2014/main" id="{50DB5D57-68FD-4AED-AF95-B1BB672563B6}"/>
              </a:ext>
            </a:extLst>
          </p:cNvPr>
          <p:cNvSpPr txBox="1"/>
          <p:nvPr/>
        </p:nvSpPr>
        <p:spPr>
          <a:xfrm>
            <a:off x="2521975" y="1149860"/>
            <a:ext cx="3893574" cy="646331"/>
          </a:xfrm>
          <a:prstGeom prst="rect">
            <a:avLst/>
          </a:prstGeom>
          <a:solidFill>
            <a:srgbClr val="F2F7FC"/>
          </a:solidFill>
        </p:spPr>
        <p:txBody>
          <a:bodyPr wrap="square" rtlCol="0">
            <a:spAutoFit/>
          </a:bodyPr>
          <a:lstStyle/>
          <a:p>
            <a:pPr algn="ctr"/>
            <a:r>
              <a:rPr lang="fr-CH" b="1" dirty="0">
                <a:latin typeface="+mj-lt"/>
              </a:rPr>
              <a:t>Déterminant</a:t>
            </a:r>
          </a:p>
          <a:p>
            <a:pPr algn="ctr"/>
            <a:r>
              <a:rPr lang="fr-CH" b="1" dirty="0">
                <a:latin typeface="+mj-lt"/>
              </a:rPr>
              <a:t>linéaire</a:t>
            </a:r>
          </a:p>
        </p:txBody>
      </p:sp>
      <p:sp>
        <p:nvSpPr>
          <p:cNvPr id="7" name="TextBox 6">
            <a:extLst>
              <a:ext uri="{FF2B5EF4-FFF2-40B4-BE49-F238E27FC236}">
                <a16:creationId xmlns:a16="http://schemas.microsoft.com/office/drawing/2014/main" id="{53CA9F04-43B5-411B-B6FF-60E8263FC660}"/>
              </a:ext>
            </a:extLst>
          </p:cNvPr>
          <p:cNvSpPr txBox="1"/>
          <p:nvPr/>
        </p:nvSpPr>
        <p:spPr>
          <a:xfrm>
            <a:off x="6489290" y="1149860"/>
            <a:ext cx="2654710" cy="646331"/>
          </a:xfrm>
          <a:prstGeom prst="rect">
            <a:avLst/>
          </a:prstGeom>
          <a:solidFill>
            <a:srgbClr val="F2F7FC"/>
          </a:solidFill>
        </p:spPr>
        <p:txBody>
          <a:bodyPr wrap="square" rtlCol="0">
            <a:spAutoFit/>
          </a:bodyPr>
          <a:lstStyle/>
          <a:p>
            <a:pPr algn="ctr"/>
            <a:r>
              <a:rPr lang="fr-CH" b="1" dirty="0">
                <a:latin typeface="+mj-lt"/>
              </a:rPr>
              <a:t>Déterminant</a:t>
            </a:r>
          </a:p>
          <a:p>
            <a:pPr algn="ctr"/>
            <a:r>
              <a:rPr lang="fr-CH" b="1" dirty="0">
                <a:latin typeface="+mj-lt"/>
              </a:rPr>
              <a:t>néoténique</a:t>
            </a:r>
          </a:p>
        </p:txBody>
      </p:sp>
      <p:sp>
        <p:nvSpPr>
          <p:cNvPr id="8" name="TextBox 7">
            <a:extLst>
              <a:ext uri="{FF2B5EF4-FFF2-40B4-BE49-F238E27FC236}">
                <a16:creationId xmlns:a16="http://schemas.microsoft.com/office/drawing/2014/main" id="{13BE0B94-08BE-4E33-B63B-5BC87FBFF27E}"/>
              </a:ext>
            </a:extLst>
          </p:cNvPr>
          <p:cNvSpPr txBox="1"/>
          <p:nvPr/>
        </p:nvSpPr>
        <p:spPr>
          <a:xfrm>
            <a:off x="1695" y="5852096"/>
            <a:ext cx="2446537" cy="523220"/>
          </a:xfrm>
          <a:prstGeom prst="rect">
            <a:avLst/>
          </a:prstGeom>
          <a:solidFill>
            <a:schemeClr val="bg1">
              <a:lumMod val="95000"/>
            </a:schemeClr>
          </a:solidFill>
        </p:spPr>
        <p:txBody>
          <a:bodyPr wrap="square" rtlCol="0">
            <a:spAutoFit/>
          </a:bodyPr>
          <a:lstStyle/>
          <a:p>
            <a:pPr algn="ctr"/>
            <a:r>
              <a:rPr lang="fr-CH" sz="1400" b="0" dirty="0">
                <a:latin typeface="+mj-lt"/>
              </a:rPr>
              <a:t>Perte de la reconnaissance après dénaturation</a:t>
            </a:r>
          </a:p>
        </p:txBody>
      </p:sp>
      <p:sp>
        <p:nvSpPr>
          <p:cNvPr id="9" name="TextBox 8">
            <a:extLst>
              <a:ext uri="{FF2B5EF4-FFF2-40B4-BE49-F238E27FC236}">
                <a16:creationId xmlns:a16="http://schemas.microsoft.com/office/drawing/2014/main" id="{5A9A28D6-E1B2-42EA-95C7-34DA9FBBB134}"/>
              </a:ext>
            </a:extLst>
          </p:cNvPr>
          <p:cNvSpPr txBox="1"/>
          <p:nvPr/>
        </p:nvSpPr>
        <p:spPr>
          <a:xfrm>
            <a:off x="2521973" y="5852096"/>
            <a:ext cx="1731604" cy="523220"/>
          </a:xfrm>
          <a:prstGeom prst="rect">
            <a:avLst/>
          </a:prstGeom>
          <a:solidFill>
            <a:schemeClr val="bg1">
              <a:lumMod val="95000"/>
            </a:schemeClr>
          </a:solidFill>
        </p:spPr>
        <p:txBody>
          <a:bodyPr wrap="square" rtlCol="0">
            <a:spAutoFit/>
          </a:bodyPr>
          <a:lstStyle/>
          <a:p>
            <a:pPr algn="ctr"/>
            <a:r>
              <a:rPr lang="fr-CH" sz="1400" b="0" dirty="0" err="1">
                <a:latin typeface="+mj-lt"/>
              </a:rPr>
              <a:t>Ig</a:t>
            </a:r>
            <a:r>
              <a:rPr lang="fr-CH" sz="1400" b="0" dirty="0">
                <a:latin typeface="+mj-lt"/>
              </a:rPr>
              <a:t> fixe uniquement la protéine dénaturée</a:t>
            </a:r>
          </a:p>
        </p:txBody>
      </p:sp>
      <p:sp>
        <p:nvSpPr>
          <p:cNvPr id="10" name="TextBox 9">
            <a:extLst>
              <a:ext uri="{FF2B5EF4-FFF2-40B4-BE49-F238E27FC236}">
                <a16:creationId xmlns:a16="http://schemas.microsoft.com/office/drawing/2014/main" id="{5955A959-3DA8-45CC-86B6-4B5EE63D3A0A}"/>
              </a:ext>
            </a:extLst>
          </p:cNvPr>
          <p:cNvSpPr txBox="1"/>
          <p:nvPr/>
        </p:nvSpPr>
        <p:spPr>
          <a:xfrm>
            <a:off x="4327317" y="5852096"/>
            <a:ext cx="2088232" cy="523220"/>
          </a:xfrm>
          <a:prstGeom prst="rect">
            <a:avLst/>
          </a:prstGeom>
          <a:solidFill>
            <a:schemeClr val="bg1">
              <a:lumMod val="95000"/>
            </a:schemeClr>
          </a:solidFill>
        </p:spPr>
        <p:txBody>
          <a:bodyPr wrap="square" rtlCol="0">
            <a:spAutoFit/>
          </a:bodyPr>
          <a:lstStyle/>
          <a:p>
            <a:pPr algn="ctr"/>
            <a:r>
              <a:rPr lang="fr-CH" sz="1400" b="0" dirty="0" err="1">
                <a:latin typeface="+mj-lt"/>
              </a:rPr>
              <a:t>Ig</a:t>
            </a:r>
            <a:r>
              <a:rPr lang="fr-CH" sz="1400" b="0" dirty="0">
                <a:latin typeface="+mj-lt"/>
              </a:rPr>
              <a:t> fixe à la fois la protéine dénaturée et native</a:t>
            </a:r>
          </a:p>
        </p:txBody>
      </p:sp>
      <p:sp>
        <p:nvSpPr>
          <p:cNvPr id="11" name="TextBox 10">
            <a:extLst>
              <a:ext uri="{FF2B5EF4-FFF2-40B4-BE49-F238E27FC236}">
                <a16:creationId xmlns:a16="http://schemas.microsoft.com/office/drawing/2014/main" id="{127B58A6-CB7B-4E7F-A295-1266A2A9E28D}"/>
              </a:ext>
            </a:extLst>
          </p:cNvPr>
          <p:cNvSpPr txBox="1"/>
          <p:nvPr/>
        </p:nvSpPr>
        <p:spPr>
          <a:xfrm>
            <a:off x="6489290" y="5852096"/>
            <a:ext cx="2653015" cy="523220"/>
          </a:xfrm>
          <a:prstGeom prst="rect">
            <a:avLst/>
          </a:prstGeom>
          <a:solidFill>
            <a:schemeClr val="bg1">
              <a:lumMod val="95000"/>
            </a:schemeClr>
          </a:solidFill>
        </p:spPr>
        <p:txBody>
          <a:bodyPr wrap="square" rtlCol="0">
            <a:spAutoFit/>
          </a:bodyPr>
          <a:lstStyle/>
          <a:p>
            <a:pPr algn="ctr"/>
            <a:r>
              <a:rPr lang="fr-CH" sz="1400" b="0" dirty="0">
                <a:latin typeface="+mj-lt"/>
              </a:rPr>
              <a:t>La protéolyse libère le déterminant reconnu pa</a:t>
            </a:r>
            <a:r>
              <a:rPr lang="fr-CH" sz="1400" dirty="0">
                <a:latin typeface="+mj-lt"/>
              </a:rPr>
              <a:t>r l’</a:t>
            </a:r>
            <a:r>
              <a:rPr lang="fr-CH" sz="1400" dirty="0" err="1">
                <a:latin typeface="+mj-lt"/>
              </a:rPr>
              <a:t>Ig</a:t>
            </a:r>
            <a:endParaRPr lang="fr-CH" sz="1400" b="0" dirty="0">
              <a:latin typeface="+mj-lt"/>
            </a:endParaRPr>
          </a:p>
        </p:txBody>
      </p:sp>
    </p:spTree>
    <p:extLst>
      <p:ext uri="{BB962C8B-B14F-4D97-AF65-F5344CB8AC3E}">
        <p14:creationId xmlns:p14="http://schemas.microsoft.com/office/powerpoint/2010/main" val="2236892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fr-CH" dirty="0"/>
              <a:t>Propriétés des réponses immunitaires adaptatives</a:t>
            </a:r>
          </a:p>
        </p:txBody>
      </p:sp>
      <p:sp>
        <p:nvSpPr>
          <p:cNvPr id="5" name="Content Placeholder 4"/>
          <p:cNvSpPr>
            <a:spLocks noGrp="1"/>
          </p:cNvSpPr>
          <p:nvPr>
            <p:ph idx="1"/>
          </p:nvPr>
        </p:nvSpPr>
        <p:spPr>
          <a:xfrm>
            <a:off x="930385" y="5168509"/>
            <a:ext cx="7586091" cy="767978"/>
          </a:xfrm>
          <a:solidFill>
            <a:schemeClr val="accent4">
              <a:lumMod val="20000"/>
              <a:lumOff val="80000"/>
            </a:schemeClr>
          </a:solidFill>
        </p:spPr>
        <p:txBody>
          <a:bodyPr>
            <a:normAutofit/>
          </a:bodyPr>
          <a:lstStyle/>
          <a:p>
            <a:pPr marL="0" indent="0">
              <a:buNone/>
            </a:pPr>
            <a:r>
              <a:rPr lang="fr-CH" sz="2000" dirty="0"/>
              <a:t>Les deux propriétés qui distinguent au mieux l’immunité innée de l’immunité adaptative sont la </a:t>
            </a:r>
            <a:r>
              <a:rPr lang="fr-CH" sz="2000" b="1" dirty="0"/>
              <a:t>spécificité</a:t>
            </a:r>
            <a:r>
              <a:rPr lang="fr-CH" sz="2000" dirty="0"/>
              <a:t> et la </a:t>
            </a:r>
            <a:r>
              <a:rPr lang="fr-CH" sz="2000" b="1" dirty="0"/>
              <a:t>mémoire</a:t>
            </a:r>
            <a:r>
              <a:rPr lang="fr-CH" sz="2000" dirty="0"/>
              <a:t>. </a:t>
            </a:r>
          </a:p>
        </p:txBody>
      </p:sp>
      <p:graphicFrame>
        <p:nvGraphicFramePr>
          <p:cNvPr id="7" name="Table 6"/>
          <p:cNvGraphicFramePr>
            <a:graphicFrameLocks noGrp="1"/>
          </p:cNvGraphicFramePr>
          <p:nvPr>
            <p:extLst>
              <p:ext uri="{D42A27DB-BD31-4B8C-83A1-F6EECF244321}">
                <p14:modId xmlns:p14="http://schemas.microsoft.com/office/powerpoint/2010/main" val="4245756236"/>
              </p:ext>
            </p:extLst>
          </p:nvPr>
        </p:nvGraphicFramePr>
        <p:xfrm>
          <a:off x="1138665" y="1451923"/>
          <a:ext cx="7169533" cy="3571240"/>
        </p:xfrm>
        <a:graphic>
          <a:graphicData uri="http://schemas.openxmlformats.org/drawingml/2006/table">
            <a:tbl>
              <a:tblPr firstRow="1" bandRow="1">
                <a:tableStyleId>{C083E6E3-FA7D-4D7B-A595-EF9225AFEA82}</a:tableStyleId>
              </a:tblPr>
              <a:tblGrid>
                <a:gridCol w="2479306">
                  <a:extLst>
                    <a:ext uri="{9D8B030D-6E8A-4147-A177-3AD203B41FA5}">
                      <a16:colId xmlns:a16="http://schemas.microsoft.com/office/drawing/2014/main" val="20000"/>
                    </a:ext>
                  </a:extLst>
                </a:gridCol>
                <a:gridCol w="4690227">
                  <a:extLst>
                    <a:ext uri="{9D8B030D-6E8A-4147-A177-3AD203B41FA5}">
                      <a16:colId xmlns:a16="http://schemas.microsoft.com/office/drawing/2014/main" val="20001"/>
                    </a:ext>
                  </a:extLst>
                </a:gridCol>
              </a:tblGrid>
              <a:tr h="370840">
                <a:tc>
                  <a:txBody>
                    <a:bodyPr/>
                    <a:lstStyle/>
                    <a:p>
                      <a:r>
                        <a:rPr lang="fr-CH" noProof="0"/>
                        <a:t>Caractéristique</a:t>
                      </a:r>
                    </a:p>
                  </a:txBody>
                  <a:tcPr/>
                </a:tc>
                <a:tc>
                  <a:txBody>
                    <a:bodyPr/>
                    <a:lstStyle/>
                    <a:p>
                      <a:r>
                        <a:rPr lang="fr-CH" noProof="0"/>
                        <a:t>Implications fonctionnelles</a:t>
                      </a:r>
                    </a:p>
                  </a:txBody>
                  <a:tcPr/>
                </a:tc>
                <a:extLst>
                  <a:ext uri="{0D108BD9-81ED-4DB2-BD59-A6C34878D82A}">
                    <a16:rowId xmlns:a16="http://schemas.microsoft.com/office/drawing/2014/main" val="10000"/>
                  </a:ext>
                </a:extLst>
              </a:tr>
              <a:tr h="370840">
                <a:tc>
                  <a:txBody>
                    <a:bodyPr/>
                    <a:lstStyle/>
                    <a:p>
                      <a:r>
                        <a:rPr lang="fr-CH" noProof="0"/>
                        <a:t>Spécificité</a:t>
                      </a:r>
                    </a:p>
                  </a:txBody>
                  <a:tcPr/>
                </a:tc>
                <a:tc>
                  <a:txBody>
                    <a:bodyPr/>
                    <a:lstStyle/>
                    <a:p>
                      <a:r>
                        <a:rPr lang="fr-CH" noProof="0" dirty="0"/>
                        <a:t>Des antigènes distincts élicitent des réponses spécifiques</a:t>
                      </a:r>
                    </a:p>
                  </a:txBody>
                  <a:tcPr/>
                </a:tc>
                <a:extLst>
                  <a:ext uri="{0D108BD9-81ED-4DB2-BD59-A6C34878D82A}">
                    <a16:rowId xmlns:a16="http://schemas.microsoft.com/office/drawing/2014/main" val="10001"/>
                  </a:ext>
                </a:extLst>
              </a:tr>
              <a:tr h="370840">
                <a:tc>
                  <a:txBody>
                    <a:bodyPr/>
                    <a:lstStyle/>
                    <a:p>
                      <a:r>
                        <a:rPr lang="fr-CH" noProof="0" dirty="0"/>
                        <a:t>Diversité</a:t>
                      </a:r>
                    </a:p>
                  </a:txBody>
                  <a:tcPr/>
                </a:tc>
                <a:tc>
                  <a:txBody>
                    <a:bodyPr/>
                    <a:lstStyle/>
                    <a:p>
                      <a:r>
                        <a:rPr lang="fr-CH" noProof="0" dirty="0"/>
                        <a:t>Réponses immunitaires contre une large variété d’antigènes</a:t>
                      </a:r>
                    </a:p>
                  </a:txBody>
                  <a:tcPr/>
                </a:tc>
                <a:extLst>
                  <a:ext uri="{0D108BD9-81ED-4DB2-BD59-A6C34878D82A}">
                    <a16:rowId xmlns:a16="http://schemas.microsoft.com/office/drawing/2014/main" val="10002"/>
                  </a:ext>
                </a:extLst>
              </a:tr>
              <a:tr h="370840">
                <a:tc>
                  <a:txBody>
                    <a:bodyPr/>
                    <a:lstStyle/>
                    <a:p>
                      <a:r>
                        <a:rPr lang="fr-CH" noProof="0" dirty="0"/>
                        <a:t>Mémoire</a:t>
                      </a:r>
                    </a:p>
                  </a:txBody>
                  <a:tcPr/>
                </a:tc>
                <a:tc>
                  <a:txBody>
                    <a:bodyPr/>
                    <a:lstStyle/>
                    <a:p>
                      <a:r>
                        <a:rPr lang="fr-CH" noProof="0" dirty="0"/>
                        <a:t>Réponse amplifiée après exposition récurrente au même antigène</a:t>
                      </a:r>
                    </a:p>
                  </a:txBody>
                  <a:tcPr/>
                </a:tc>
                <a:extLst>
                  <a:ext uri="{0D108BD9-81ED-4DB2-BD59-A6C34878D82A}">
                    <a16:rowId xmlns:a16="http://schemas.microsoft.com/office/drawing/2014/main" val="10003"/>
                  </a:ext>
                </a:extLst>
              </a:tr>
              <a:tr h="370840">
                <a:tc>
                  <a:txBody>
                    <a:bodyPr/>
                    <a:lstStyle/>
                    <a:p>
                      <a:r>
                        <a:rPr lang="fr-CH" noProof="0" dirty="0"/>
                        <a:t>Expansion clonale</a:t>
                      </a:r>
                    </a:p>
                  </a:txBody>
                  <a:tcPr/>
                </a:tc>
                <a:tc>
                  <a:txBody>
                    <a:bodyPr/>
                    <a:lstStyle/>
                    <a:p>
                      <a:r>
                        <a:rPr lang="fr-CH" noProof="0" dirty="0"/>
                        <a:t>Les lymphocytes spécifiques de l’antigène prolifèrent afin de contrer les microbes</a:t>
                      </a:r>
                    </a:p>
                  </a:txBody>
                  <a:tcPr/>
                </a:tc>
                <a:extLst>
                  <a:ext uri="{0D108BD9-81ED-4DB2-BD59-A6C34878D82A}">
                    <a16:rowId xmlns:a16="http://schemas.microsoft.com/office/drawing/2014/main" val="10004"/>
                  </a:ext>
                </a:extLst>
              </a:tr>
              <a:tr h="370840">
                <a:tc>
                  <a:txBody>
                    <a:bodyPr/>
                    <a:lstStyle/>
                    <a:p>
                      <a:r>
                        <a:rPr lang="fr-CH" noProof="0" dirty="0"/>
                        <a:t>Non-réactivité au soi</a:t>
                      </a:r>
                    </a:p>
                  </a:txBody>
                  <a:tcPr/>
                </a:tc>
                <a:tc>
                  <a:txBody>
                    <a:bodyPr/>
                    <a:lstStyle/>
                    <a:p>
                      <a:r>
                        <a:rPr lang="fr-CH" noProof="0" dirty="0"/>
                        <a:t>Pas d’effet contre l’hôte lors d’une réponse aux antigènes étrangers</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781088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Isosceles Triangle 17">
            <a:extLst>
              <a:ext uri="{FF2B5EF4-FFF2-40B4-BE49-F238E27FC236}">
                <a16:creationId xmlns:a16="http://schemas.microsoft.com/office/drawing/2014/main" id="{DB4C303F-B062-4DE4-9D03-CF61EC7A0C1C}"/>
              </a:ext>
            </a:extLst>
          </p:cNvPr>
          <p:cNvSpPr/>
          <p:nvPr/>
        </p:nvSpPr>
        <p:spPr>
          <a:xfrm>
            <a:off x="7739662" y="1877867"/>
            <a:ext cx="1111730" cy="4559509"/>
          </a:xfrm>
          <a:prstGeom prst="triangle">
            <a:avLst/>
          </a:prstGeom>
          <a:gradFill flip="none" rotWithShape="1">
            <a:gsLst>
              <a:gs pos="0">
                <a:schemeClr val="accent4">
                  <a:lumMod val="50000"/>
                </a:schemeClr>
              </a:gs>
              <a:gs pos="100000">
                <a:schemeClr val="accent4">
                  <a:lumMod val="20000"/>
                  <a:lumOff val="8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b="1">
              <a:latin typeface="+mj-lt"/>
            </a:endParaRPr>
          </a:p>
        </p:txBody>
      </p:sp>
      <p:sp>
        <p:nvSpPr>
          <p:cNvPr id="2" name="Title 1">
            <a:extLst>
              <a:ext uri="{FF2B5EF4-FFF2-40B4-BE49-F238E27FC236}">
                <a16:creationId xmlns:a16="http://schemas.microsoft.com/office/drawing/2014/main" id="{0548A0B9-4DB8-497A-BB9A-06233FE83325}"/>
              </a:ext>
            </a:extLst>
          </p:cNvPr>
          <p:cNvSpPr>
            <a:spLocks noGrp="1"/>
          </p:cNvSpPr>
          <p:nvPr>
            <p:ph type="title"/>
          </p:nvPr>
        </p:nvSpPr>
        <p:spPr/>
        <p:txBody>
          <a:bodyPr>
            <a:normAutofit fontScale="90000"/>
          </a:bodyPr>
          <a:lstStyle/>
          <a:p>
            <a:r>
              <a:rPr lang="fr-CH" dirty="0"/>
              <a:t>Caractéristiques de la reconnaissance de l’antigène (III):</a:t>
            </a:r>
            <a:br>
              <a:rPr lang="fr-CH" dirty="0"/>
            </a:br>
            <a:r>
              <a:rPr lang="fr-CH" dirty="0"/>
              <a:t>Valence, affinité et avidité</a:t>
            </a:r>
          </a:p>
        </p:txBody>
      </p:sp>
      <p:sp>
        <p:nvSpPr>
          <p:cNvPr id="3" name="Content Placeholder 2">
            <a:extLst>
              <a:ext uri="{FF2B5EF4-FFF2-40B4-BE49-F238E27FC236}">
                <a16:creationId xmlns:a16="http://schemas.microsoft.com/office/drawing/2014/main" id="{185A8C88-C1B1-454F-A64D-6DB355FFC4DE}"/>
              </a:ext>
            </a:extLst>
          </p:cNvPr>
          <p:cNvSpPr>
            <a:spLocks noGrp="1"/>
          </p:cNvSpPr>
          <p:nvPr>
            <p:ph sz="half" idx="1"/>
          </p:nvPr>
        </p:nvSpPr>
        <p:spPr>
          <a:xfrm>
            <a:off x="181696" y="1323445"/>
            <a:ext cx="4605419" cy="4351338"/>
          </a:xfrm>
        </p:spPr>
        <p:txBody>
          <a:bodyPr>
            <a:normAutofit/>
          </a:bodyPr>
          <a:lstStyle/>
          <a:p>
            <a:pPr marL="0" indent="0">
              <a:buNone/>
            </a:pPr>
            <a:r>
              <a:rPr lang="fr-CH" sz="2000" b="1" dirty="0"/>
              <a:t>Les antigènes monovalents </a:t>
            </a:r>
            <a:r>
              <a:rPr lang="fr-CH" dirty="0"/>
              <a:t>interagissent avec un seul site de fixation d’une molécule d’anticorps. Malgré l’</a:t>
            </a:r>
            <a:r>
              <a:rPr lang="fr-CH" sz="2000" b="1" dirty="0"/>
              <a:t>affinité</a:t>
            </a:r>
            <a:r>
              <a:rPr lang="fr-CH" sz="2000" dirty="0"/>
              <a:t> </a:t>
            </a:r>
            <a:r>
              <a:rPr lang="fr-CH" dirty="0"/>
              <a:t>élevée de cette </a:t>
            </a:r>
            <a:r>
              <a:rPr lang="fr-CH" sz="2000" dirty="0"/>
              <a:t>interaction, l’</a:t>
            </a:r>
            <a:r>
              <a:rPr lang="fr-CH" sz="2000" b="1" dirty="0"/>
              <a:t>avidité </a:t>
            </a:r>
            <a:r>
              <a:rPr lang="fr-CH" dirty="0"/>
              <a:t>générale peut rester relativement faible</a:t>
            </a:r>
            <a:r>
              <a:rPr lang="fr-CH" sz="2000" dirty="0"/>
              <a:t>. </a:t>
            </a:r>
          </a:p>
          <a:p>
            <a:pPr marL="0" indent="0">
              <a:buNone/>
            </a:pPr>
            <a:r>
              <a:rPr lang="fr-CH" dirty="0"/>
              <a:t>Lorsque des </a:t>
            </a:r>
            <a:r>
              <a:rPr lang="fr-CH" sz="2000" b="1" dirty="0"/>
              <a:t>déterminants répétitifs </a:t>
            </a:r>
            <a:r>
              <a:rPr lang="fr-CH" sz="2000" dirty="0"/>
              <a:t>à la surface cellulaire sont suffisamment proches, les deux sites de fixation de l’antigène d’une molécule d’IgG peuvent se lier, ce qui génère une </a:t>
            </a:r>
            <a:r>
              <a:rPr lang="fr-CH" sz="2000" b="1" dirty="0"/>
              <a:t>interaction bivalente à avidité accrue</a:t>
            </a:r>
            <a:r>
              <a:rPr lang="fr-CH" sz="2000" dirty="0"/>
              <a:t>. </a:t>
            </a:r>
          </a:p>
          <a:p>
            <a:pPr marL="0" indent="0">
              <a:buNone/>
            </a:pPr>
            <a:endParaRPr lang="fr-CH" sz="2000" dirty="0"/>
          </a:p>
        </p:txBody>
      </p:sp>
      <p:pic>
        <p:nvPicPr>
          <p:cNvPr id="8" name="Image 1" descr="dia_18.jpg">
            <a:extLst>
              <a:ext uri="{FF2B5EF4-FFF2-40B4-BE49-F238E27FC236}">
                <a16:creationId xmlns:a16="http://schemas.microsoft.com/office/drawing/2014/main" id="{B4E41D3F-9EC3-4D3C-9EE6-2A77ACB37B92}"/>
              </a:ext>
            </a:extLst>
          </p:cNvPr>
          <p:cNvPicPr>
            <a:picLocks noChangeAspect="1"/>
          </p:cNvPicPr>
          <p:nvPr/>
        </p:nvPicPr>
        <p:blipFill rotWithShape="1">
          <a:blip r:embed="rId2">
            <a:extLst>
              <a:ext uri="{28A0092B-C50C-407E-A947-70E740481C1C}">
                <a14:useLocalDpi xmlns:a14="http://schemas.microsoft.com/office/drawing/2010/main" val="0"/>
              </a:ext>
            </a:extLst>
          </a:blip>
          <a:srcRect l="22875" r="27170"/>
          <a:stretch/>
        </p:blipFill>
        <p:spPr>
          <a:xfrm>
            <a:off x="4949952" y="1077615"/>
            <a:ext cx="2716532" cy="5437956"/>
          </a:xfrm>
          <a:prstGeom prst="rect">
            <a:avLst/>
          </a:prstGeom>
        </p:spPr>
      </p:pic>
      <p:sp>
        <p:nvSpPr>
          <p:cNvPr id="10" name="TextBox 9">
            <a:extLst>
              <a:ext uri="{FF2B5EF4-FFF2-40B4-BE49-F238E27FC236}">
                <a16:creationId xmlns:a16="http://schemas.microsoft.com/office/drawing/2014/main" id="{786B9EA1-A3E5-4089-BC62-848C0C8022F1}"/>
              </a:ext>
            </a:extLst>
          </p:cNvPr>
          <p:cNvSpPr txBox="1"/>
          <p:nvPr/>
        </p:nvSpPr>
        <p:spPr>
          <a:xfrm>
            <a:off x="5677463" y="2521702"/>
            <a:ext cx="1304781" cy="369332"/>
          </a:xfrm>
          <a:prstGeom prst="rect">
            <a:avLst/>
          </a:prstGeom>
          <a:noFill/>
        </p:spPr>
        <p:txBody>
          <a:bodyPr wrap="none" rtlCol="0">
            <a:spAutoFit/>
          </a:bodyPr>
          <a:lstStyle/>
          <a:p>
            <a:r>
              <a:rPr lang="fr-CH" b="1">
                <a:latin typeface="+mj-lt"/>
              </a:rPr>
              <a:t>Monovalent</a:t>
            </a:r>
          </a:p>
        </p:txBody>
      </p:sp>
      <p:sp>
        <p:nvSpPr>
          <p:cNvPr id="11" name="TextBox 10">
            <a:extLst>
              <a:ext uri="{FF2B5EF4-FFF2-40B4-BE49-F238E27FC236}">
                <a16:creationId xmlns:a16="http://schemas.microsoft.com/office/drawing/2014/main" id="{FFBC1516-8F48-4EA1-987D-7012B0739139}"/>
              </a:ext>
            </a:extLst>
          </p:cNvPr>
          <p:cNvSpPr txBox="1"/>
          <p:nvPr/>
        </p:nvSpPr>
        <p:spPr>
          <a:xfrm>
            <a:off x="5859628" y="4332050"/>
            <a:ext cx="909993" cy="369332"/>
          </a:xfrm>
          <a:prstGeom prst="rect">
            <a:avLst/>
          </a:prstGeom>
          <a:noFill/>
        </p:spPr>
        <p:txBody>
          <a:bodyPr wrap="none" rtlCol="0">
            <a:spAutoFit/>
          </a:bodyPr>
          <a:lstStyle/>
          <a:p>
            <a:r>
              <a:rPr lang="fr-CH" b="1">
                <a:latin typeface="+mj-lt"/>
              </a:rPr>
              <a:t>Bivalent</a:t>
            </a:r>
          </a:p>
        </p:txBody>
      </p:sp>
      <p:sp>
        <p:nvSpPr>
          <p:cNvPr id="12" name="TextBox 11">
            <a:extLst>
              <a:ext uri="{FF2B5EF4-FFF2-40B4-BE49-F238E27FC236}">
                <a16:creationId xmlns:a16="http://schemas.microsoft.com/office/drawing/2014/main" id="{CFD83A7E-48B6-4551-B14D-DE2B006E7208}"/>
              </a:ext>
            </a:extLst>
          </p:cNvPr>
          <p:cNvSpPr txBox="1"/>
          <p:nvPr/>
        </p:nvSpPr>
        <p:spPr>
          <a:xfrm>
            <a:off x="5762198" y="6105821"/>
            <a:ext cx="1135311" cy="369332"/>
          </a:xfrm>
          <a:prstGeom prst="rect">
            <a:avLst/>
          </a:prstGeom>
          <a:noFill/>
        </p:spPr>
        <p:txBody>
          <a:bodyPr wrap="none" rtlCol="0">
            <a:spAutoFit/>
          </a:bodyPr>
          <a:lstStyle/>
          <a:p>
            <a:r>
              <a:rPr lang="fr-CH" b="1">
                <a:latin typeface="+mj-lt"/>
              </a:rPr>
              <a:t>Polyvalent</a:t>
            </a:r>
          </a:p>
        </p:txBody>
      </p:sp>
      <p:sp>
        <p:nvSpPr>
          <p:cNvPr id="13" name="TextBox 12">
            <a:extLst>
              <a:ext uri="{FF2B5EF4-FFF2-40B4-BE49-F238E27FC236}">
                <a16:creationId xmlns:a16="http://schemas.microsoft.com/office/drawing/2014/main" id="{534CEEC0-A060-4538-AD30-0F159468B468}"/>
              </a:ext>
            </a:extLst>
          </p:cNvPr>
          <p:cNvSpPr txBox="1"/>
          <p:nvPr/>
        </p:nvSpPr>
        <p:spPr>
          <a:xfrm>
            <a:off x="7889903" y="1138779"/>
            <a:ext cx="811248" cy="369332"/>
          </a:xfrm>
          <a:prstGeom prst="rect">
            <a:avLst/>
          </a:prstGeom>
          <a:noFill/>
        </p:spPr>
        <p:txBody>
          <a:bodyPr wrap="none" rtlCol="0">
            <a:spAutoFit/>
          </a:bodyPr>
          <a:lstStyle/>
          <a:p>
            <a:pPr algn="ctr"/>
            <a:r>
              <a:rPr lang="fr-CH" b="1">
                <a:latin typeface="+mj-lt"/>
              </a:rPr>
              <a:t>Avidity</a:t>
            </a:r>
          </a:p>
        </p:txBody>
      </p:sp>
      <p:sp>
        <p:nvSpPr>
          <p:cNvPr id="14" name="TextBox 13">
            <a:extLst>
              <a:ext uri="{FF2B5EF4-FFF2-40B4-BE49-F238E27FC236}">
                <a16:creationId xmlns:a16="http://schemas.microsoft.com/office/drawing/2014/main" id="{F1DDAFF8-D4DC-4053-9EF5-E7360EBE88EF}"/>
              </a:ext>
            </a:extLst>
          </p:cNvPr>
          <p:cNvSpPr txBox="1"/>
          <p:nvPr/>
        </p:nvSpPr>
        <p:spPr>
          <a:xfrm>
            <a:off x="8065336" y="2429369"/>
            <a:ext cx="460382" cy="369332"/>
          </a:xfrm>
          <a:prstGeom prst="rect">
            <a:avLst/>
          </a:prstGeom>
          <a:noFill/>
        </p:spPr>
        <p:txBody>
          <a:bodyPr wrap="none" rtlCol="0">
            <a:spAutoFit/>
          </a:bodyPr>
          <a:lstStyle/>
          <a:p>
            <a:pPr algn="ctr"/>
            <a:r>
              <a:rPr lang="fr-CH" b="1">
                <a:latin typeface="+mj-lt"/>
              </a:rPr>
              <a:t>+/-</a:t>
            </a:r>
          </a:p>
        </p:txBody>
      </p:sp>
      <p:sp>
        <p:nvSpPr>
          <p:cNvPr id="15" name="TextBox 14">
            <a:extLst>
              <a:ext uri="{FF2B5EF4-FFF2-40B4-BE49-F238E27FC236}">
                <a16:creationId xmlns:a16="http://schemas.microsoft.com/office/drawing/2014/main" id="{8B200D8F-B76B-4C10-96DC-B125AD423C7D}"/>
              </a:ext>
            </a:extLst>
          </p:cNvPr>
          <p:cNvSpPr txBox="1"/>
          <p:nvPr/>
        </p:nvSpPr>
        <p:spPr>
          <a:xfrm>
            <a:off x="8086945" y="4239717"/>
            <a:ext cx="417165" cy="369332"/>
          </a:xfrm>
          <a:prstGeom prst="rect">
            <a:avLst/>
          </a:prstGeom>
          <a:noFill/>
        </p:spPr>
        <p:txBody>
          <a:bodyPr wrap="none" rtlCol="0">
            <a:spAutoFit/>
          </a:bodyPr>
          <a:lstStyle/>
          <a:p>
            <a:pPr algn="ctr"/>
            <a:r>
              <a:rPr lang="fr-CH" b="1">
                <a:latin typeface="+mj-lt"/>
              </a:rPr>
              <a:t>++</a:t>
            </a:r>
          </a:p>
        </p:txBody>
      </p:sp>
      <p:sp>
        <p:nvSpPr>
          <p:cNvPr id="16" name="TextBox 15">
            <a:extLst>
              <a:ext uri="{FF2B5EF4-FFF2-40B4-BE49-F238E27FC236}">
                <a16:creationId xmlns:a16="http://schemas.microsoft.com/office/drawing/2014/main" id="{9D76DD7E-8A2D-494D-8D39-1717D752636C}"/>
              </a:ext>
            </a:extLst>
          </p:cNvPr>
          <p:cNvSpPr txBox="1"/>
          <p:nvPr/>
        </p:nvSpPr>
        <p:spPr>
          <a:xfrm>
            <a:off x="8028402" y="6013488"/>
            <a:ext cx="534249" cy="369332"/>
          </a:xfrm>
          <a:prstGeom prst="rect">
            <a:avLst/>
          </a:prstGeom>
          <a:noFill/>
        </p:spPr>
        <p:txBody>
          <a:bodyPr wrap="none" rtlCol="0">
            <a:spAutoFit/>
          </a:bodyPr>
          <a:lstStyle/>
          <a:p>
            <a:pPr algn="ctr"/>
            <a:r>
              <a:rPr lang="fr-CH" b="1">
                <a:latin typeface="+mj-lt"/>
              </a:rPr>
              <a:t>+++</a:t>
            </a:r>
          </a:p>
        </p:txBody>
      </p:sp>
      <p:sp>
        <p:nvSpPr>
          <p:cNvPr id="17" name="TextBox 16">
            <a:extLst>
              <a:ext uri="{FF2B5EF4-FFF2-40B4-BE49-F238E27FC236}">
                <a16:creationId xmlns:a16="http://schemas.microsoft.com/office/drawing/2014/main" id="{7ADA914B-3958-482B-A4C1-2874B6288E31}"/>
              </a:ext>
            </a:extLst>
          </p:cNvPr>
          <p:cNvSpPr txBox="1"/>
          <p:nvPr/>
        </p:nvSpPr>
        <p:spPr>
          <a:xfrm>
            <a:off x="79751" y="6581001"/>
            <a:ext cx="3497048" cy="276999"/>
          </a:xfrm>
          <a:prstGeom prst="rect">
            <a:avLst/>
          </a:prstGeom>
          <a:noFill/>
        </p:spPr>
        <p:txBody>
          <a:bodyPr wrap="none" rtlCol="0">
            <a:spAutoFit/>
          </a:bodyPr>
          <a:lstStyle/>
          <a:p>
            <a:r>
              <a:rPr lang="fr-CH" sz="1200" b="0" i="1" dirty="0">
                <a:latin typeface="+mj-lt"/>
              </a:rPr>
              <a:t>Adapté de Abbas, </a:t>
            </a:r>
            <a:r>
              <a:rPr lang="fr-CH" sz="1200" i="1" dirty="0">
                <a:latin typeface="+mj-lt"/>
              </a:rPr>
              <a:t>Ce</a:t>
            </a:r>
            <a:r>
              <a:rPr lang="fr-CH" sz="1200" b="0" i="1" dirty="0">
                <a:latin typeface="+mj-lt"/>
              </a:rPr>
              <a:t>llular and </a:t>
            </a:r>
            <a:r>
              <a:rPr lang="fr-CH" sz="1200" b="0" i="1" dirty="0" err="1">
                <a:latin typeface="+mj-lt"/>
              </a:rPr>
              <a:t>Molecular</a:t>
            </a:r>
            <a:r>
              <a:rPr lang="fr-CH" sz="1200" b="0" i="1" dirty="0">
                <a:latin typeface="+mj-lt"/>
              </a:rPr>
              <a:t> </a:t>
            </a:r>
            <a:r>
              <a:rPr lang="fr-CH" sz="1200" b="0" i="1" dirty="0" err="1">
                <a:latin typeface="+mj-lt"/>
              </a:rPr>
              <a:t>Immunology</a:t>
            </a:r>
            <a:endParaRPr lang="fr-CH" sz="1200" b="0" i="1" dirty="0">
              <a:latin typeface="+mj-lt"/>
            </a:endParaRPr>
          </a:p>
        </p:txBody>
      </p:sp>
    </p:spTree>
    <p:extLst>
      <p:ext uri="{BB962C8B-B14F-4D97-AF65-F5344CB8AC3E}">
        <p14:creationId xmlns:p14="http://schemas.microsoft.com/office/powerpoint/2010/main" val="1193141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8A0B9-4DB8-497A-BB9A-06233FE83325}"/>
              </a:ext>
            </a:extLst>
          </p:cNvPr>
          <p:cNvSpPr>
            <a:spLocks noGrp="1"/>
          </p:cNvSpPr>
          <p:nvPr>
            <p:ph type="title"/>
          </p:nvPr>
        </p:nvSpPr>
        <p:spPr>
          <a:xfrm>
            <a:off x="0" y="1"/>
            <a:ext cx="9144000" cy="1017638"/>
          </a:xfrm>
        </p:spPr>
        <p:txBody>
          <a:bodyPr>
            <a:noAutofit/>
          </a:bodyPr>
          <a:lstStyle/>
          <a:p>
            <a:r>
              <a:rPr lang="fr-CH" sz="2400" dirty="0"/>
              <a:t>Caractéristiques de la reconnaissance de l’antigène (IV):</a:t>
            </a:r>
            <a:br>
              <a:rPr lang="fr-CH" sz="2400" dirty="0"/>
            </a:br>
            <a:r>
              <a:rPr lang="fr-CH" sz="2400" dirty="0"/>
              <a:t>Modifications de la structure de l’anticorps </a:t>
            </a:r>
            <a:br>
              <a:rPr lang="fr-CH" sz="2400" dirty="0"/>
            </a:br>
            <a:r>
              <a:rPr lang="fr-CH" sz="2400" dirty="0"/>
              <a:t>au cours de la réponse immunitaire</a:t>
            </a:r>
          </a:p>
        </p:txBody>
      </p:sp>
      <p:sp>
        <p:nvSpPr>
          <p:cNvPr id="3" name="Content Placeholder 2">
            <a:extLst>
              <a:ext uri="{FF2B5EF4-FFF2-40B4-BE49-F238E27FC236}">
                <a16:creationId xmlns:a16="http://schemas.microsoft.com/office/drawing/2014/main" id="{185A8C88-C1B1-454F-A64D-6DB355FFC4DE}"/>
              </a:ext>
            </a:extLst>
          </p:cNvPr>
          <p:cNvSpPr>
            <a:spLocks noGrp="1"/>
          </p:cNvSpPr>
          <p:nvPr>
            <p:ph sz="half" idx="1"/>
          </p:nvPr>
        </p:nvSpPr>
        <p:spPr>
          <a:xfrm>
            <a:off x="4859015" y="1498880"/>
            <a:ext cx="3754043" cy="4351338"/>
          </a:xfrm>
        </p:spPr>
        <p:txBody>
          <a:bodyPr>
            <a:noAutofit/>
          </a:bodyPr>
          <a:lstStyle/>
          <a:p>
            <a:pPr marL="0" indent="0">
              <a:buNone/>
            </a:pPr>
            <a:r>
              <a:rPr lang="fr-CH" b="1" dirty="0"/>
              <a:t>Maturation de l’a</a:t>
            </a:r>
            <a:r>
              <a:rPr lang="fr-CH" sz="2000" b="1" dirty="0"/>
              <a:t>ffinité </a:t>
            </a:r>
            <a:r>
              <a:rPr lang="fr-CH" sz="2000" dirty="0"/>
              <a:t>(</a:t>
            </a:r>
            <a:r>
              <a:rPr lang="fr-CH" dirty="0"/>
              <a:t>mutation somatique dans la </a:t>
            </a:r>
            <a:r>
              <a:rPr lang="fr-CH" sz="2000" dirty="0"/>
              <a:t>région</a:t>
            </a:r>
            <a:r>
              <a:rPr lang="fr-CH" dirty="0"/>
              <a:t> variable </a:t>
            </a:r>
            <a:r>
              <a:rPr lang="fr-CH" sz="2000" dirty="0">
                <a:sym typeface="Wingdings" panose="05000000000000000000" pitchFamily="2" charset="2"/>
              </a:rPr>
              <a:t> </a:t>
            </a:r>
            <a:r>
              <a:rPr lang="fr-CH" sz="2000" dirty="0"/>
              <a:t>affinité accrue)</a:t>
            </a:r>
          </a:p>
          <a:p>
            <a:pPr marL="0" indent="0">
              <a:buNone/>
            </a:pPr>
            <a:endParaRPr lang="fr-CH" sz="2000" dirty="0"/>
          </a:p>
          <a:p>
            <a:pPr marL="0" indent="0">
              <a:buNone/>
            </a:pPr>
            <a:endParaRPr lang="fr-CH" sz="2000" dirty="0"/>
          </a:p>
          <a:p>
            <a:pPr marL="0" indent="0">
              <a:buNone/>
            </a:pPr>
            <a:r>
              <a:rPr lang="fr-CH" sz="2000" b="1" dirty="0"/>
              <a:t>Commutation de la forme membranaire à la forme sécrétée</a:t>
            </a:r>
          </a:p>
          <a:p>
            <a:pPr marL="0" indent="0">
              <a:buNone/>
            </a:pPr>
            <a:endParaRPr lang="fr-CH" sz="2000" b="1" dirty="0"/>
          </a:p>
          <a:p>
            <a:pPr marL="0" indent="0">
              <a:buNone/>
            </a:pPr>
            <a:endParaRPr lang="fr-CH" sz="2000" b="1" dirty="0"/>
          </a:p>
          <a:p>
            <a:pPr marL="0" indent="0">
              <a:buNone/>
            </a:pPr>
            <a:r>
              <a:rPr lang="fr-CH" sz="2000" b="1" dirty="0"/>
              <a:t>Commutation de classe (isotype switch) </a:t>
            </a:r>
            <a:r>
              <a:rPr lang="fr-CH" sz="2000" dirty="0"/>
              <a:t>(échange de la région</a:t>
            </a:r>
            <a:r>
              <a:rPr lang="fr-CH" dirty="0"/>
              <a:t> constante </a:t>
            </a:r>
            <a:r>
              <a:rPr lang="fr-CH" sz="2000" dirty="0">
                <a:sym typeface="Wingdings" panose="05000000000000000000" pitchFamily="2" charset="2"/>
              </a:rPr>
              <a:t> c</a:t>
            </a:r>
            <a:r>
              <a:rPr lang="fr-CH" sz="2000" dirty="0"/>
              <a:t>hangement de la fonction effectrice)</a:t>
            </a:r>
          </a:p>
          <a:p>
            <a:pPr marL="0" indent="0">
              <a:buNone/>
            </a:pPr>
            <a:endParaRPr lang="fr-CH" sz="2000" dirty="0"/>
          </a:p>
        </p:txBody>
      </p:sp>
      <p:sp>
        <p:nvSpPr>
          <p:cNvPr id="17" name="TextBox 16">
            <a:extLst>
              <a:ext uri="{FF2B5EF4-FFF2-40B4-BE49-F238E27FC236}">
                <a16:creationId xmlns:a16="http://schemas.microsoft.com/office/drawing/2014/main" id="{7ADA914B-3958-482B-A4C1-2874B6288E31}"/>
              </a:ext>
            </a:extLst>
          </p:cNvPr>
          <p:cNvSpPr txBox="1"/>
          <p:nvPr/>
        </p:nvSpPr>
        <p:spPr>
          <a:xfrm>
            <a:off x="79751" y="6581001"/>
            <a:ext cx="3497048" cy="276999"/>
          </a:xfrm>
          <a:prstGeom prst="rect">
            <a:avLst/>
          </a:prstGeom>
          <a:noFill/>
        </p:spPr>
        <p:txBody>
          <a:bodyPr wrap="none" rtlCol="0">
            <a:spAutoFit/>
          </a:bodyPr>
          <a:lstStyle/>
          <a:p>
            <a:r>
              <a:rPr lang="fr-CH" sz="1200" b="0" i="1" dirty="0">
                <a:latin typeface="+mj-lt"/>
              </a:rPr>
              <a:t>Adapté de Abbas, </a:t>
            </a:r>
            <a:r>
              <a:rPr lang="fr-CH" sz="1200" i="1" dirty="0">
                <a:latin typeface="+mj-lt"/>
              </a:rPr>
              <a:t>Ce</a:t>
            </a:r>
            <a:r>
              <a:rPr lang="fr-CH" sz="1200" b="0" i="1" dirty="0">
                <a:latin typeface="+mj-lt"/>
              </a:rPr>
              <a:t>llular and </a:t>
            </a:r>
            <a:r>
              <a:rPr lang="fr-CH" sz="1200" b="0" i="1" dirty="0" err="1">
                <a:latin typeface="+mj-lt"/>
              </a:rPr>
              <a:t>Molecular</a:t>
            </a:r>
            <a:r>
              <a:rPr lang="fr-CH" sz="1200" b="0" i="1" dirty="0">
                <a:latin typeface="+mj-lt"/>
              </a:rPr>
              <a:t> </a:t>
            </a:r>
            <a:r>
              <a:rPr lang="fr-CH" sz="1200" b="0" i="1" dirty="0" err="1">
                <a:latin typeface="+mj-lt"/>
              </a:rPr>
              <a:t>Immunology</a:t>
            </a:r>
            <a:endParaRPr lang="fr-CH" sz="1200" b="0" i="1" dirty="0">
              <a:latin typeface="+mj-lt"/>
            </a:endParaRPr>
          </a:p>
        </p:txBody>
      </p:sp>
      <p:pic>
        <p:nvPicPr>
          <p:cNvPr id="19" name="Image 3" descr="dia_19.jpg">
            <a:extLst>
              <a:ext uri="{FF2B5EF4-FFF2-40B4-BE49-F238E27FC236}">
                <a16:creationId xmlns:a16="http://schemas.microsoft.com/office/drawing/2014/main" id="{001DF0F5-46B7-496E-BBEB-6D3ACC7A2EA9}"/>
              </a:ext>
            </a:extLst>
          </p:cNvPr>
          <p:cNvPicPr>
            <a:picLocks noChangeAspect="1"/>
          </p:cNvPicPr>
          <p:nvPr/>
        </p:nvPicPr>
        <p:blipFill rotWithShape="1">
          <a:blip r:embed="rId2">
            <a:extLst>
              <a:ext uri="{28A0092B-C50C-407E-A947-70E740481C1C}">
                <a14:useLocalDpi xmlns:a14="http://schemas.microsoft.com/office/drawing/2010/main" val="0"/>
              </a:ext>
            </a:extLst>
          </a:blip>
          <a:srcRect l="5055" t="768" r="29084"/>
          <a:stretch/>
        </p:blipFill>
        <p:spPr>
          <a:xfrm>
            <a:off x="296991" y="1082132"/>
            <a:ext cx="4344785" cy="5237018"/>
          </a:xfrm>
          <a:prstGeom prst="rect">
            <a:avLst/>
          </a:prstGeom>
        </p:spPr>
      </p:pic>
    </p:spTree>
    <p:extLst>
      <p:ext uri="{BB962C8B-B14F-4D97-AF65-F5344CB8AC3E}">
        <p14:creationId xmlns:p14="http://schemas.microsoft.com/office/powerpoint/2010/main" val="16113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86464-E1C0-4933-A739-80D2DCF9FB2C}"/>
              </a:ext>
            </a:extLst>
          </p:cNvPr>
          <p:cNvSpPr>
            <a:spLocks noGrp="1"/>
          </p:cNvSpPr>
          <p:nvPr>
            <p:ph type="title"/>
          </p:nvPr>
        </p:nvSpPr>
        <p:spPr>
          <a:solidFill>
            <a:srgbClr val="C00000"/>
          </a:solidFill>
        </p:spPr>
        <p:txBody>
          <a:bodyPr/>
          <a:lstStyle/>
          <a:p>
            <a:r>
              <a:rPr lang="fr-CH">
                <a:solidFill>
                  <a:schemeClr val="bg1"/>
                </a:solidFill>
              </a:rPr>
              <a:t>Summary | Features of antigen recognition</a:t>
            </a:r>
          </a:p>
        </p:txBody>
      </p:sp>
      <p:sp>
        <p:nvSpPr>
          <p:cNvPr id="3" name="Content Placeholder 2">
            <a:extLst>
              <a:ext uri="{FF2B5EF4-FFF2-40B4-BE49-F238E27FC236}">
                <a16:creationId xmlns:a16="http://schemas.microsoft.com/office/drawing/2014/main" id="{7AFFCB55-687C-41FF-8F0B-7BA1E723C3FB}"/>
              </a:ext>
            </a:extLst>
          </p:cNvPr>
          <p:cNvSpPr>
            <a:spLocks noGrp="1"/>
          </p:cNvSpPr>
          <p:nvPr>
            <p:ph idx="1"/>
          </p:nvPr>
        </p:nvSpPr>
        <p:spPr>
          <a:xfrm>
            <a:off x="0" y="902208"/>
            <a:ext cx="9144000" cy="5243298"/>
          </a:xfrm>
          <a:noFill/>
        </p:spPr>
        <p:txBody>
          <a:bodyPr>
            <a:noAutofit/>
          </a:bodyPr>
          <a:lstStyle/>
          <a:p>
            <a:r>
              <a:rPr lang="fr-CH" sz="1300" b="1"/>
              <a:t>EPITOPE : Un anticorps se fixe à une partie d’une macromolécule, appelée déterminant ou épitope. </a:t>
            </a:r>
            <a:r>
              <a:rPr lang="fr-CH" sz="1300"/>
              <a:t>On appelle </a:t>
            </a:r>
            <a:r>
              <a:rPr lang="fr-CH" sz="1300" b="1"/>
              <a:t>polyvalence</a:t>
            </a:r>
            <a:r>
              <a:rPr lang="fr-CH" sz="1300"/>
              <a:t> ou </a:t>
            </a:r>
            <a:r>
              <a:rPr lang="fr-CH" sz="1300" b="1"/>
              <a:t>multivalence</a:t>
            </a:r>
            <a:r>
              <a:rPr lang="fr-CH" sz="1300"/>
              <a:t> la présence de déterminants identiques multiples dans un antigène. La plupart des protéines globulaires contiennent un nombre limité d’épitopes et ne sont pas polyvalents, sauf s’ils sont agrégés. Les polysaccharides et les acides nucléiques, en revanche, contiennent de nombreux épitopes identiques distribués de façon régulière et répétitive, ce qui rend ces molécules polyvalentes. Les antigènes polyvalents sont capables de concentrer les récepteurs des cellule B et d’initier l’activation des cellules B.</a:t>
            </a:r>
          </a:p>
          <a:p>
            <a:r>
              <a:rPr lang="fr-CH" sz="1300" b="1"/>
              <a:t>EPITOPES LINEAIRES / CONFORMATIONNELS</a:t>
            </a:r>
            <a:r>
              <a:rPr lang="fr-CH" sz="1300"/>
              <a:t> : On appelle </a:t>
            </a:r>
            <a:r>
              <a:rPr lang="fr-CH" sz="1300" b="1"/>
              <a:t>déterminants linéaires</a:t>
            </a:r>
            <a:r>
              <a:rPr lang="fr-CH" sz="1300"/>
              <a:t> (séquentiels) les épitopes formés par plusieurs acides aminés adjacents.  Le site de fixation de l’antigène d’un anticorps peut accueillir un déterminant linéaire d’environ six acides aminés. En revanche, les </a:t>
            </a:r>
            <a:r>
              <a:rPr lang="fr-CH" sz="1300" b="1"/>
              <a:t>déterminants conformationnels </a:t>
            </a:r>
            <a:r>
              <a:rPr lang="fr-CH" sz="1300"/>
              <a:t>sont formés par des acides aminés non-consécutifs mais rapprochés dans l’espace dans la protéine repliée. </a:t>
            </a:r>
          </a:p>
          <a:p>
            <a:r>
              <a:rPr lang="fr-CH" sz="1300" b="1"/>
              <a:t>AVIDITE</a:t>
            </a:r>
            <a:r>
              <a:rPr lang="fr-CH" sz="1300"/>
              <a:t> : Alors que l’</a:t>
            </a:r>
            <a:r>
              <a:rPr lang="fr-CH" sz="1300" b="1"/>
              <a:t>affinité</a:t>
            </a:r>
            <a:r>
              <a:rPr lang="fr-CH" sz="1300"/>
              <a:t> d’un site fixateur d’antigène est la même pour chaque épitope d’un antigène polyvalent, la force d’adhérence de l’anticorps à l’antigène dépend </a:t>
            </a:r>
            <a:r>
              <a:rPr lang="fr-CH" sz="1300" b="1"/>
              <a:t>de tous les sites capables de fixer les épitopes présents</a:t>
            </a:r>
            <a:r>
              <a:rPr lang="fr-CH" sz="1300"/>
              <a:t>. Cette force d’adhérence cumulative est appelée </a:t>
            </a:r>
            <a:r>
              <a:rPr lang="fr-CH" sz="1300" b="1"/>
              <a:t>avidité</a:t>
            </a:r>
            <a:r>
              <a:rPr lang="fr-CH" sz="1300"/>
              <a:t> et dépasse l’affinité d’un site fixateur d’antigène isolé. Dès lors, une molécule d’IgM de faible affinité peut fixer un antigène polyvalent de façon efficace en raison de l’effet additif des interactions de faible affinité multiples (jusqu’à 10 par molécule d’IgM) donnant une seule interaction d’avidité élevée. </a:t>
            </a:r>
          </a:p>
          <a:p>
            <a:r>
              <a:rPr lang="fr-CH" sz="1300" b="1"/>
              <a:t>SPECIFICITE </a:t>
            </a:r>
            <a:r>
              <a:rPr lang="fr-CH" sz="1300"/>
              <a:t>: Les anticorps sont capables de reconnaître tout type de molécule avec une spécificité élevée. Néanmoins, un anticorps généré contre un antigène donné peut fixer un antigène différent mais structuralement similaire (</a:t>
            </a:r>
            <a:r>
              <a:rPr lang="fr-CH" sz="1300" b="1"/>
              <a:t>réaction croisée</a:t>
            </a:r>
            <a:r>
              <a:rPr lang="fr-CH" sz="1300"/>
              <a:t>).</a:t>
            </a:r>
          </a:p>
          <a:p>
            <a:r>
              <a:rPr lang="fr-CH" sz="1300" b="1"/>
              <a:t>DIVERSITE :</a:t>
            </a:r>
            <a:r>
              <a:rPr lang="fr-CH" sz="1300"/>
              <a:t> Chaque individu est capable de générer un nombre énorme d’anticorps structuralement distincts (jusqu’à l’ordre de 10</a:t>
            </a:r>
            <a:r>
              <a:rPr lang="fr-CH" sz="1300" baseline="30000"/>
              <a:t>9</a:t>
            </a:r>
            <a:r>
              <a:rPr lang="fr-CH" sz="1300"/>
              <a:t>), dont chacun porte une spécificité différente. L’ensemble des anticorps aux spécificités distinctes représente le </a:t>
            </a:r>
            <a:r>
              <a:rPr lang="fr-CH" sz="1300" b="1"/>
              <a:t>répertoire d’anticorps</a:t>
            </a:r>
            <a:r>
              <a:rPr lang="fr-CH" sz="1300"/>
              <a:t>.</a:t>
            </a:r>
          </a:p>
          <a:p>
            <a:r>
              <a:rPr lang="fr-CH" sz="1300" b="1"/>
              <a:t>MATURATION DE L’AFFINITE</a:t>
            </a:r>
            <a:r>
              <a:rPr lang="fr-CH" sz="1300"/>
              <a:t> : Afin de générer des anticorps d’affinité élevée, la réponse immunitaire humorale dépendante des cellules T comprend un mécanisme de </a:t>
            </a:r>
            <a:r>
              <a:rPr lang="fr-CH" sz="1300" b="1"/>
              <a:t>modifications subtiles dans la structure des régions V </a:t>
            </a:r>
            <a:r>
              <a:rPr lang="fr-CH" sz="1300"/>
              <a:t>des anticorps. Ces changements surviennent par mutations somatiques dans les lymphocytes B stimulés par l’antigène, et génèrent des structures de domaine V nouvelles, dont certaines sont capables de fixer l’antigène avec une affinité accrue par rapport aux domaines V d’origine. Ces cellules B aux anticorps d’affinité accrue fixent l’antigène de façon plus efficace et sont sélectionnées lors de chaque réexposition à l’antigène, afin de devenir le clone de cellule B dominant. De cette manière, un anticorps généré contre un antigène protéique peut passer d’un Kd d’environ 10</a:t>
            </a:r>
            <a:r>
              <a:rPr lang="fr-CH" sz="1300" baseline="30000"/>
              <a:t>-7</a:t>
            </a:r>
            <a:r>
              <a:rPr lang="fr-CH" sz="1300"/>
              <a:t> à 10</a:t>
            </a:r>
            <a:r>
              <a:rPr lang="fr-CH" sz="1300" baseline="30000"/>
              <a:t>-9</a:t>
            </a:r>
            <a:r>
              <a:rPr lang="fr-CH" sz="1300"/>
              <a:t> M lors d’une réponse immunitaire primaire, à un Kd d’affinité accrue de 10</a:t>
            </a:r>
            <a:r>
              <a:rPr lang="fr-CH" sz="1300" baseline="30000"/>
              <a:t>-11</a:t>
            </a:r>
            <a:r>
              <a:rPr lang="fr-CH" sz="1300"/>
              <a:t> M lors de réponses secondaires. </a:t>
            </a:r>
          </a:p>
        </p:txBody>
      </p:sp>
    </p:spTree>
    <p:extLst>
      <p:ext uri="{BB962C8B-B14F-4D97-AF65-F5344CB8AC3E}">
        <p14:creationId xmlns:p14="http://schemas.microsoft.com/office/powerpoint/2010/main" val="3410033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7ECB3-5DCA-434A-9D8B-50A37617EF19}"/>
              </a:ext>
            </a:extLst>
          </p:cNvPr>
          <p:cNvSpPr>
            <a:spLocks noGrp="1"/>
          </p:cNvSpPr>
          <p:nvPr>
            <p:ph type="title"/>
          </p:nvPr>
        </p:nvSpPr>
        <p:spPr/>
        <p:txBody>
          <a:bodyPr>
            <a:normAutofit/>
          </a:bodyPr>
          <a:lstStyle/>
          <a:p>
            <a:r>
              <a:rPr lang="fr-CH" dirty="0"/>
              <a:t>Le corécepteur des cellules B</a:t>
            </a:r>
          </a:p>
        </p:txBody>
      </p:sp>
      <p:pic>
        <p:nvPicPr>
          <p:cNvPr id="4" name="Image 3" descr="3810_1.jpg">
            <a:extLst>
              <a:ext uri="{FF2B5EF4-FFF2-40B4-BE49-F238E27FC236}">
                <a16:creationId xmlns:a16="http://schemas.microsoft.com/office/drawing/2014/main" id="{E97D5AFE-D81E-4F1F-B1FE-8D905CA783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7756" y="1157888"/>
            <a:ext cx="5848487" cy="5117426"/>
          </a:xfrm>
          <a:prstGeom prst="rect">
            <a:avLst/>
          </a:prstGeom>
        </p:spPr>
      </p:pic>
      <p:sp>
        <p:nvSpPr>
          <p:cNvPr id="5" name="TextBox 6">
            <a:extLst>
              <a:ext uri="{FF2B5EF4-FFF2-40B4-BE49-F238E27FC236}">
                <a16:creationId xmlns:a16="http://schemas.microsoft.com/office/drawing/2014/main" id="{F2953728-2D6C-4214-9EB1-CAFF14CD513A}"/>
              </a:ext>
            </a:extLst>
          </p:cNvPr>
          <p:cNvSpPr txBox="1">
            <a:spLocks noChangeArrowheads="1"/>
          </p:cNvSpPr>
          <p:nvPr/>
        </p:nvSpPr>
        <p:spPr bwMode="auto">
          <a:xfrm>
            <a:off x="4677105" y="5628983"/>
            <a:ext cx="2881443" cy="523220"/>
          </a:xfrm>
          <a:prstGeom prst="rect">
            <a:avLst/>
          </a:prstGeom>
          <a:noFill/>
          <a:ln>
            <a:noFill/>
          </a:ln>
        </p:spPr>
        <p:txBody>
          <a:bodyPr wrap="squar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r>
              <a:rPr lang="fr-CH" sz="1400" b="0" dirty="0">
                <a:latin typeface="+mj-lt"/>
              </a:rPr>
              <a:t>Domaine cytoplasmique court: non doté de transduction du signal</a:t>
            </a:r>
          </a:p>
        </p:txBody>
      </p:sp>
      <p:sp>
        <p:nvSpPr>
          <p:cNvPr id="8" name="TextBox 4">
            <a:extLst>
              <a:ext uri="{FF2B5EF4-FFF2-40B4-BE49-F238E27FC236}">
                <a16:creationId xmlns:a16="http://schemas.microsoft.com/office/drawing/2014/main" id="{D64E9236-945E-442D-B3B4-7DB5B2C1499E}"/>
              </a:ext>
            </a:extLst>
          </p:cNvPr>
          <p:cNvSpPr txBox="1">
            <a:spLocks noChangeArrowheads="1"/>
          </p:cNvSpPr>
          <p:nvPr/>
        </p:nvSpPr>
        <p:spPr bwMode="auto">
          <a:xfrm>
            <a:off x="1647756" y="5351984"/>
            <a:ext cx="2643188"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r>
              <a:rPr lang="fr-CH" sz="1400" dirty="0">
                <a:latin typeface="+mj-lt"/>
              </a:rPr>
              <a:t>ITAM:</a:t>
            </a:r>
          </a:p>
          <a:p>
            <a:pPr eaLnBrk="1" hangingPunct="1"/>
            <a:r>
              <a:rPr lang="fr-CH" sz="1400" b="0" dirty="0" err="1">
                <a:latin typeface="+mj-lt"/>
              </a:rPr>
              <a:t>Immunoreceptor</a:t>
            </a:r>
            <a:r>
              <a:rPr lang="fr-CH" sz="1400" b="0" dirty="0">
                <a:latin typeface="+mj-lt"/>
              </a:rPr>
              <a:t> Tyrosine </a:t>
            </a:r>
            <a:r>
              <a:rPr lang="fr-CH" sz="1400" b="0" dirty="0" err="1">
                <a:latin typeface="+mj-lt"/>
              </a:rPr>
              <a:t>based</a:t>
            </a:r>
            <a:r>
              <a:rPr lang="fr-CH" sz="1400" b="0" dirty="0">
                <a:latin typeface="+mj-lt"/>
              </a:rPr>
              <a:t> </a:t>
            </a:r>
            <a:r>
              <a:rPr lang="fr-CH" sz="1400" b="0" dirty="0" err="1">
                <a:latin typeface="+mj-lt"/>
              </a:rPr>
              <a:t>Activating</a:t>
            </a:r>
            <a:r>
              <a:rPr lang="fr-CH" sz="1400" b="0" dirty="0">
                <a:latin typeface="+mj-lt"/>
              </a:rPr>
              <a:t> Motif</a:t>
            </a:r>
          </a:p>
        </p:txBody>
      </p:sp>
      <p:sp>
        <p:nvSpPr>
          <p:cNvPr id="9" name="Rectangle 8">
            <a:extLst>
              <a:ext uri="{FF2B5EF4-FFF2-40B4-BE49-F238E27FC236}">
                <a16:creationId xmlns:a16="http://schemas.microsoft.com/office/drawing/2014/main" id="{0FE52D00-8324-4EBF-A44B-EC1EC72463CB}"/>
              </a:ext>
            </a:extLst>
          </p:cNvPr>
          <p:cNvSpPr/>
          <p:nvPr/>
        </p:nvSpPr>
        <p:spPr>
          <a:xfrm>
            <a:off x="2993734" y="4864608"/>
            <a:ext cx="773594" cy="499568"/>
          </a:xfrm>
          <a:prstGeom prst="rect">
            <a:avLst/>
          </a:prstGeom>
          <a:solidFill>
            <a:srgbClr val="E6E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11" name="Straight Arrow Connector 10">
            <a:extLst>
              <a:ext uri="{FF2B5EF4-FFF2-40B4-BE49-F238E27FC236}">
                <a16:creationId xmlns:a16="http://schemas.microsoft.com/office/drawing/2014/main" id="{E8CFC31B-2414-4292-BBCB-1C80FCFBC929}"/>
              </a:ext>
            </a:extLst>
          </p:cNvPr>
          <p:cNvCxnSpPr/>
          <p:nvPr/>
        </p:nvCxnSpPr>
        <p:spPr>
          <a:xfrm flipV="1">
            <a:off x="2316480" y="5218176"/>
            <a:ext cx="1353312" cy="29260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63476309-B109-475E-B114-4D55DDFAC62F}"/>
              </a:ext>
            </a:extLst>
          </p:cNvPr>
          <p:cNvCxnSpPr>
            <a:cxnSpLocks/>
          </p:cNvCxnSpPr>
          <p:nvPr/>
        </p:nvCxnSpPr>
        <p:spPr>
          <a:xfrm flipH="1" flipV="1">
            <a:off x="4677105" y="4949953"/>
            <a:ext cx="345999" cy="67903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719688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68AFC-EB68-4EC1-A8C4-8E4CFFABA1C2}"/>
              </a:ext>
            </a:extLst>
          </p:cNvPr>
          <p:cNvSpPr>
            <a:spLocks noGrp="1"/>
          </p:cNvSpPr>
          <p:nvPr>
            <p:ph type="title"/>
          </p:nvPr>
        </p:nvSpPr>
        <p:spPr/>
        <p:txBody>
          <a:bodyPr>
            <a:normAutofit/>
          </a:bodyPr>
          <a:lstStyle/>
          <a:p>
            <a:r>
              <a:rPr lang="fr-CH"/>
              <a:t>Structure du récepteur d’antigène des cellules T (TCR)</a:t>
            </a:r>
          </a:p>
        </p:txBody>
      </p:sp>
      <p:grpSp>
        <p:nvGrpSpPr>
          <p:cNvPr id="3" name="Group 2">
            <a:extLst>
              <a:ext uri="{FF2B5EF4-FFF2-40B4-BE49-F238E27FC236}">
                <a16:creationId xmlns:a16="http://schemas.microsoft.com/office/drawing/2014/main" id="{C405F461-8D8B-4629-A4C1-A47FE64A904C}"/>
              </a:ext>
            </a:extLst>
          </p:cNvPr>
          <p:cNvGrpSpPr/>
          <p:nvPr/>
        </p:nvGrpSpPr>
        <p:grpSpPr>
          <a:xfrm>
            <a:off x="1799692" y="1460400"/>
            <a:ext cx="5544616" cy="4975399"/>
            <a:chOff x="-617140" y="2132856"/>
            <a:chExt cx="4337135" cy="4569146"/>
          </a:xfrm>
        </p:grpSpPr>
        <p:pic>
          <p:nvPicPr>
            <p:cNvPr id="4" name="Image 8" descr="Dia_13aa.jpg">
              <a:extLst>
                <a:ext uri="{FF2B5EF4-FFF2-40B4-BE49-F238E27FC236}">
                  <a16:creationId xmlns:a16="http://schemas.microsoft.com/office/drawing/2014/main" id="{EF2BE9A1-83B0-44E0-8F3A-2A4DAAA4AC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140" y="2132856"/>
              <a:ext cx="4337135" cy="3154280"/>
            </a:xfrm>
            <a:prstGeom prst="rect">
              <a:avLst/>
            </a:prstGeom>
          </p:spPr>
        </p:pic>
        <p:sp>
          <p:nvSpPr>
            <p:cNvPr id="5" name="Text Box 14">
              <a:extLst>
                <a:ext uri="{FF2B5EF4-FFF2-40B4-BE49-F238E27FC236}">
                  <a16:creationId xmlns:a16="http://schemas.microsoft.com/office/drawing/2014/main" id="{5DEDB379-16BD-4457-AB44-D1974F2DC882}"/>
                </a:ext>
              </a:extLst>
            </p:cNvPr>
            <p:cNvSpPr txBox="1">
              <a:spLocks noChangeArrowheads="1"/>
            </p:cNvSpPr>
            <p:nvPr/>
          </p:nvSpPr>
          <p:spPr bwMode="auto">
            <a:xfrm>
              <a:off x="534988" y="2492896"/>
              <a:ext cx="2376264" cy="360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a:solidFill>
                    <a:schemeClr val="tx1"/>
                  </a:solidFill>
                  <a:latin typeface="Arial" charset="0"/>
                  <a:ea typeface="ＭＳ Ｐゴシック" charset="0"/>
                  <a:cs typeface="ＭＳ Ｐゴシック" charset="0"/>
                  <a:sym typeface="Symbol" charset="0"/>
                </a:defRPr>
              </a:lvl1pPr>
              <a:lvl2pPr marL="742950" indent="-285750">
                <a:defRPr kumimoji="1" sz="2900">
                  <a:solidFill>
                    <a:schemeClr val="tx1"/>
                  </a:solidFill>
                  <a:latin typeface="Arial" charset="0"/>
                  <a:ea typeface="ＭＳ Ｐゴシック" charset="0"/>
                  <a:sym typeface="Symbol" charset="0"/>
                </a:defRPr>
              </a:lvl2pPr>
              <a:lvl3pPr marL="1143000" indent="-228600">
                <a:defRPr kumimoji="1" sz="2900">
                  <a:solidFill>
                    <a:schemeClr val="tx1"/>
                  </a:solidFill>
                  <a:latin typeface="Arial" charset="0"/>
                  <a:ea typeface="ＭＳ Ｐゴシック" charset="0"/>
                  <a:sym typeface="Symbol" charset="0"/>
                </a:defRPr>
              </a:lvl3pPr>
              <a:lvl4pPr marL="1600200" indent="-228600">
                <a:defRPr kumimoji="1" sz="2900">
                  <a:solidFill>
                    <a:schemeClr val="tx1"/>
                  </a:solidFill>
                  <a:latin typeface="Arial" charset="0"/>
                  <a:ea typeface="ＭＳ Ｐゴシック" charset="0"/>
                  <a:sym typeface="Symbol" charset="0"/>
                </a:defRPr>
              </a:lvl4pPr>
              <a:lvl5pPr marL="2057400" indent="-228600">
                <a:defRPr kumimoji="1" sz="2900">
                  <a:solidFill>
                    <a:schemeClr val="tx1"/>
                  </a:solidFill>
                  <a:latin typeface="Arial" charset="0"/>
                  <a:ea typeface="ＭＳ Ｐゴシック" charset="0"/>
                  <a:sym typeface="Symbol" charset="0"/>
                </a:defRPr>
              </a:lvl5pPr>
              <a:lvl6pPr marL="25146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6pPr>
              <a:lvl7pPr marL="29718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7pPr>
              <a:lvl8pPr marL="34290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8pPr>
              <a:lvl9pPr marL="38862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9pPr>
            </a:lstStyle>
            <a:p>
              <a:pPr>
                <a:lnSpc>
                  <a:spcPct val="90000"/>
                </a:lnSpc>
                <a:buFont typeface="Arial" charset="0"/>
                <a:buNone/>
              </a:pPr>
              <a:r>
                <a:rPr kumimoji="0" lang="fr-CH" sz="1600" b="1"/>
                <a:t>Antigen-Binding site</a:t>
              </a:r>
              <a:endParaRPr kumimoji="0" lang="fr-CH" sz="1600" b="1">
                <a:solidFill>
                  <a:srgbClr val="563A84"/>
                </a:solidFill>
              </a:endParaRPr>
            </a:p>
          </p:txBody>
        </p:sp>
        <p:sp>
          <p:nvSpPr>
            <p:cNvPr id="6" name="Line 18">
              <a:extLst>
                <a:ext uri="{FF2B5EF4-FFF2-40B4-BE49-F238E27FC236}">
                  <a16:creationId xmlns:a16="http://schemas.microsoft.com/office/drawing/2014/main" id="{E8643D33-62C1-41D1-A0EE-92C7BCC9D6B1}"/>
                </a:ext>
              </a:extLst>
            </p:cNvPr>
            <p:cNvSpPr>
              <a:spLocks noChangeShapeType="1"/>
            </p:cNvSpPr>
            <p:nvPr/>
          </p:nvSpPr>
          <p:spPr bwMode="auto">
            <a:xfrm flipH="1">
              <a:off x="823020" y="4653136"/>
              <a:ext cx="360040" cy="232346"/>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fr-CH" sz="1600"/>
            </a:p>
          </p:txBody>
        </p:sp>
        <p:sp>
          <p:nvSpPr>
            <p:cNvPr id="7" name="Text Box 26">
              <a:extLst>
                <a:ext uri="{FF2B5EF4-FFF2-40B4-BE49-F238E27FC236}">
                  <a16:creationId xmlns:a16="http://schemas.microsoft.com/office/drawing/2014/main" id="{F1E9814F-2F18-4084-8E42-51B1BA1C813B}"/>
                </a:ext>
              </a:extLst>
            </p:cNvPr>
            <p:cNvSpPr txBox="1">
              <a:spLocks noChangeArrowheads="1"/>
            </p:cNvSpPr>
            <p:nvPr/>
          </p:nvSpPr>
          <p:spPr bwMode="auto">
            <a:xfrm>
              <a:off x="-416520" y="3212976"/>
              <a:ext cx="80749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a:solidFill>
                    <a:schemeClr val="tx1"/>
                  </a:solidFill>
                  <a:latin typeface="Arial" charset="0"/>
                  <a:ea typeface="ＭＳ Ｐゴシック" charset="0"/>
                  <a:cs typeface="ＭＳ Ｐゴシック" charset="0"/>
                  <a:sym typeface="Symbol" charset="0"/>
                </a:defRPr>
              </a:lvl1pPr>
              <a:lvl2pPr marL="742950" indent="-285750">
                <a:defRPr kumimoji="1" sz="2900">
                  <a:solidFill>
                    <a:schemeClr val="tx1"/>
                  </a:solidFill>
                  <a:latin typeface="Arial" charset="0"/>
                  <a:ea typeface="ＭＳ Ｐゴシック" charset="0"/>
                  <a:sym typeface="Symbol" charset="0"/>
                </a:defRPr>
              </a:lvl2pPr>
              <a:lvl3pPr marL="1143000" indent="-228600">
                <a:defRPr kumimoji="1" sz="2900">
                  <a:solidFill>
                    <a:schemeClr val="tx1"/>
                  </a:solidFill>
                  <a:latin typeface="Arial" charset="0"/>
                  <a:ea typeface="ＭＳ Ｐゴシック" charset="0"/>
                  <a:sym typeface="Symbol" charset="0"/>
                </a:defRPr>
              </a:lvl3pPr>
              <a:lvl4pPr marL="1600200" indent="-228600">
                <a:defRPr kumimoji="1" sz="2900">
                  <a:solidFill>
                    <a:schemeClr val="tx1"/>
                  </a:solidFill>
                  <a:latin typeface="Arial" charset="0"/>
                  <a:ea typeface="ＭＳ Ｐゴシック" charset="0"/>
                  <a:sym typeface="Symbol" charset="0"/>
                </a:defRPr>
              </a:lvl4pPr>
              <a:lvl5pPr marL="2057400" indent="-228600">
                <a:defRPr kumimoji="1" sz="2900">
                  <a:solidFill>
                    <a:schemeClr val="tx1"/>
                  </a:solidFill>
                  <a:latin typeface="Arial" charset="0"/>
                  <a:ea typeface="ＭＳ Ｐゴシック" charset="0"/>
                  <a:sym typeface="Symbol" charset="0"/>
                </a:defRPr>
              </a:lvl5pPr>
              <a:lvl6pPr marL="25146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6pPr>
              <a:lvl7pPr marL="29718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7pPr>
              <a:lvl8pPr marL="34290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8pPr>
              <a:lvl9pPr marL="38862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9pPr>
            </a:lstStyle>
            <a:p>
              <a:pPr>
                <a:lnSpc>
                  <a:spcPct val="90000"/>
                </a:lnSpc>
                <a:buFont typeface="Arial" charset="0"/>
                <a:buNone/>
              </a:pPr>
              <a:r>
                <a:rPr kumimoji="0" lang="fr-CH" sz="1600" b="1"/>
                <a:t>Variable</a:t>
              </a:r>
            </a:p>
            <a:p>
              <a:pPr>
                <a:lnSpc>
                  <a:spcPct val="90000"/>
                </a:lnSpc>
                <a:buFont typeface="Arial" charset="0"/>
                <a:buNone/>
              </a:pPr>
              <a:r>
                <a:rPr kumimoji="0" lang="fr-CH" sz="1600" b="1"/>
                <a:t>regions</a:t>
              </a:r>
              <a:endParaRPr kumimoji="0" lang="fr-CH" sz="1600" b="1">
                <a:solidFill>
                  <a:srgbClr val="563A84"/>
                </a:solidFill>
              </a:endParaRPr>
            </a:p>
          </p:txBody>
        </p:sp>
        <p:sp>
          <p:nvSpPr>
            <p:cNvPr id="8" name="Text Box 27">
              <a:extLst>
                <a:ext uri="{FF2B5EF4-FFF2-40B4-BE49-F238E27FC236}">
                  <a16:creationId xmlns:a16="http://schemas.microsoft.com/office/drawing/2014/main" id="{0BDF232C-B7F9-446D-8816-48AD284882CD}"/>
                </a:ext>
              </a:extLst>
            </p:cNvPr>
            <p:cNvSpPr txBox="1">
              <a:spLocks noChangeArrowheads="1"/>
            </p:cNvSpPr>
            <p:nvPr/>
          </p:nvSpPr>
          <p:spPr bwMode="auto">
            <a:xfrm>
              <a:off x="-413345" y="4149080"/>
              <a:ext cx="64611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a:solidFill>
                    <a:schemeClr val="tx1"/>
                  </a:solidFill>
                  <a:latin typeface="Arial" charset="0"/>
                  <a:ea typeface="ＭＳ Ｐゴシック" charset="0"/>
                  <a:cs typeface="ＭＳ Ｐゴシック" charset="0"/>
                  <a:sym typeface="Symbol" charset="0"/>
                </a:defRPr>
              </a:lvl1pPr>
              <a:lvl2pPr marL="742950" indent="-285750">
                <a:defRPr kumimoji="1" sz="2900">
                  <a:solidFill>
                    <a:schemeClr val="tx1"/>
                  </a:solidFill>
                  <a:latin typeface="Arial" charset="0"/>
                  <a:ea typeface="ＭＳ Ｐゴシック" charset="0"/>
                  <a:sym typeface="Symbol" charset="0"/>
                </a:defRPr>
              </a:lvl2pPr>
              <a:lvl3pPr marL="1143000" indent="-228600">
                <a:defRPr kumimoji="1" sz="2900">
                  <a:solidFill>
                    <a:schemeClr val="tx1"/>
                  </a:solidFill>
                  <a:latin typeface="Arial" charset="0"/>
                  <a:ea typeface="ＭＳ Ｐゴシック" charset="0"/>
                  <a:sym typeface="Symbol" charset="0"/>
                </a:defRPr>
              </a:lvl3pPr>
              <a:lvl4pPr marL="1600200" indent="-228600">
                <a:defRPr kumimoji="1" sz="2900">
                  <a:solidFill>
                    <a:schemeClr val="tx1"/>
                  </a:solidFill>
                  <a:latin typeface="Arial" charset="0"/>
                  <a:ea typeface="ＭＳ Ｐゴシック" charset="0"/>
                  <a:sym typeface="Symbol" charset="0"/>
                </a:defRPr>
              </a:lvl4pPr>
              <a:lvl5pPr marL="2057400" indent="-228600">
                <a:defRPr kumimoji="1" sz="2900">
                  <a:solidFill>
                    <a:schemeClr val="tx1"/>
                  </a:solidFill>
                  <a:latin typeface="Arial" charset="0"/>
                  <a:ea typeface="ＭＳ Ｐゴシック" charset="0"/>
                  <a:sym typeface="Symbol" charset="0"/>
                </a:defRPr>
              </a:lvl5pPr>
              <a:lvl6pPr marL="25146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6pPr>
              <a:lvl7pPr marL="29718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7pPr>
              <a:lvl8pPr marL="34290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8pPr>
              <a:lvl9pPr marL="38862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9pPr>
            </a:lstStyle>
            <a:p>
              <a:pPr>
                <a:lnSpc>
                  <a:spcPct val="90000"/>
                </a:lnSpc>
                <a:buFont typeface="Arial" charset="0"/>
                <a:buNone/>
              </a:pPr>
              <a:r>
                <a:rPr kumimoji="0" lang="fr-CH" sz="1600" b="1"/>
                <a:t>Constant</a:t>
              </a:r>
            </a:p>
            <a:p>
              <a:pPr>
                <a:lnSpc>
                  <a:spcPct val="90000"/>
                </a:lnSpc>
                <a:buFont typeface="Arial" charset="0"/>
                <a:buNone/>
              </a:pPr>
              <a:r>
                <a:rPr kumimoji="0" lang="fr-CH" sz="1600" b="1"/>
                <a:t>regions</a:t>
              </a:r>
              <a:endParaRPr kumimoji="0" lang="fr-CH" sz="1600" b="1">
                <a:solidFill>
                  <a:srgbClr val="563A84"/>
                </a:solidFill>
              </a:endParaRPr>
            </a:p>
          </p:txBody>
        </p:sp>
        <p:sp>
          <p:nvSpPr>
            <p:cNvPr id="9" name="Line 36">
              <a:extLst>
                <a:ext uri="{FF2B5EF4-FFF2-40B4-BE49-F238E27FC236}">
                  <a16:creationId xmlns:a16="http://schemas.microsoft.com/office/drawing/2014/main" id="{0930A76F-E200-433E-939C-C25CA4E5080B}"/>
                </a:ext>
              </a:extLst>
            </p:cNvPr>
            <p:cNvSpPr>
              <a:spLocks noChangeShapeType="1"/>
            </p:cNvSpPr>
            <p:nvPr/>
          </p:nvSpPr>
          <p:spPr bwMode="auto">
            <a:xfrm flipH="1" flipV="1">
              <a:off x="1410610" y="4910247"/>
              <a:ext cx="1" cy="661284"/>
            </a:xfrm>
            <a:prstGeom prst="line">
              <a:avLst/>
            </a:prstGeom>
            <a:noFill/>
            <a:ln w="28575" cmpd="sng">
              <a:solidFill>
                <a:schemeClr val="tx1"/>
              </a:solidFill>
              <a:round/>
              <a:headEnd type="none"/>
              <a:tailEnd type="triangle"/>
            </a:ln>
            <a:extLst>
              <a:ext uri="{909E8E84-426E-40dd-AFC4-6F175D3DCCD1}">
                <a14:hiddenFill xmlns="" xmlns:a14="http://schemas.microsoft.com/office/drawing/2010/main">
                  <a:noFill/>
                </a14:hiddenFill>
              </a:ext>
            </a:extLst>
          </p:spPr>
          <p:txBody>
            <a:bodyPr wrap="none" anchor="ctr"/>
            <a:lstStyle/>
            <a:p>
              <a:endParaRPr lang="fr-CH" sz="1600"/>
            </a:p>
          </p:txBody>
        </p:sp>
        <p:sp>
          <p:nvSpPr>
            <p:cNvPr id="10" name="Line 37">
              <a:extLst>
                <a:ext uri="{FF2B5EF4-FFF2-40B4-BE49-F238E27FC236}">
                  <a16:creationId xmlns:a16="http://schemas.microsoft.com/office/drawing/2014/main" id="{DEAC370A-57BB-4F08-A4EB-16534C26DEA4}"/>
                </a:ext>
              </a:extLst>
            </p:cNvPr>
            <p:cNvSpPr>
              <a:spLocks noChangeShapeType="1"/>
            </p:cNvSpPr>
            <p:nvPr/>
          </p:nvSpPr>
          <p:spPr bwMode="auto">
            <a:xfrm rot="16200000">
              <a:off x="839828" y="3011085"/>
              <a:ext cx="5882" cy="697697"/>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fr-CH" sz="1600"/>
            </a:p>
          </p:txBody>
        </p:sp>
        <p:sp>
          <p:nvSpPr>
            <p:cNvPr id="11" name="Text Box 40">
              <a:extLst>
                <a:ext uri="{FF2B5EF4-FFF2-40B4-BE49-F238E27FC236}">
                  <a16:creationId xmlns:a16="http://schemas.microsoft.com/office/drawing/2014/main" id="{D29E05D2-C4C0-4E2C-B7C0-3CCDE3097EF5}"/>
                </a:ext>
              </a:extLst>
            </p:cNvPr>
            <p:cNvSpPr txBox="1">
              <a:spLocks noChangeArrowheads="1"/>
            </p:cNvSpPr>
            <p:nvPr/>
          </p:nvSpPr>
          <p:spPr bwMode="auto">
            <a:xfrm>
              <a:off x="171430" y="4777991"/>
              <a:ext cx="506413" cy="160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a:solidFill>
                    <a:schemeClr val="tx1"/>
                  </a:solidFill>
                  <a:latin typeface="Arial" charset="0"/>
                  <a:ea typeface="ＭＳ Ｐゴシック" charset="0"/>
                  <a:cs typeface="ＭＳ Ｐゴシック" charset="0"/>
                  <a:sym typeface="Symbol" charset="0"/>
                </a:defRPr>
              </a:lvl1pPr>
              <a:lvl2pPr marL="742950" indent="-285750">
                <a:defRPr kumimoji="1" sz="2900">
                  <a:solidFill>
                    <a:schemeClr val="tx1"/>
                  </a:solidFill>
                  <a:latin typeface="Arial" charset="0"/>
                  <a:ea typeface="ＭＳ Ｐゴシック" charset="0"/>
                  <a:sym typeface="Symbol" charset="0"/>
                </a:defRPr>
              </a:lvl2pPr>
              <a:lvl3pPr marL="1143000" indent="-228600">
                <a:defRPr kumimoji="1" sz="2900">
                  <a:solidFill>
                    <a:schemeClr val="tx1"/>
                  </a:solidFill>
                  <a:latin typeface="Arial" charset="0"/>
                  <a:ea typeface="ＭＳ Ｐゴシック" charset="0"/>
                  <a:sym typeface="Symbol" charset="0"/>
                </a:defRPr>
              </a:lvl3pPr>
              <a:lvl4pPr marL="1600200" indent="-228600">
                <a:defRPr kumimoji="1" sz="2900">
                  <a:solidFill>
                    <a:schemeClr val="tx1"/>
                  </a:solidFill>
                  <a:latin typeface="Arial" charset="0"/>
                  <a:ea typeface="ＭＳ Ｐゴシック" charset="0"/>
                  <a:sym typeface="Symbol" charset="0"/>
                </a:defRPr>
              </a:lvl4pPr>
              <a:lvl5pPr marL="2057400" indent="-228600">
                <a:defRPr kumimoji="1" sz="2900">
                  <a:solidFill>
                    <a:schemeClr val="tx1"/>
                  </a:solidFill>
                  <a:latin typeface="Arial" charset="0"/>
                  <a:ea typeface="ＭＳ Ｐゴシック" charset="0"/>
                  <a:sym typeface="Symbol" charset="0"/>
                </a:defRPr>
              </a:lvl5pPr>
              <a:lvl6pPr marL="25146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6pPr>
              <a:lvl7pPr marL="29718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7pPr>
              <a:lvl8pPr marL="34290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8pPr>
              <a:lvl9pPr marL="38862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9pPr>
            </a:lstStyle>
            <a:p>
              <a:pPr>
                <a:lnSpc>
                  <a:spcPct val="90000"/>
                </a:lnSpc>
                <a:buFont typeface="Arial" charset="0"/>
                <a:buNone/>
              </a:pPr>
              <a:r>
                <a:rPr kumimoji="0" lang="fr-CH" sz="1600" b="1"/>
                <a:t> chain</a:t>
              </a:r>
              <a:endParaRPr kumimoji="0" lang="fr-CH" sz="1600" b="1">
                <a:solidFill>
                  <a:srgbClr val="563A84"/>
                </a:solidFill>
              </a:endParaRPr>
            </a:p>
          </p:txBody>
        </p:sp>
        <p:sp>
          <p:nvSpPr>
            <p:cNvPr id="12" name="Text Box 41">
              <a:extLst>
                <a:ext uri="{FF2B5EF4-FFF2-40B4-BE49-F238E27FC236}">
                  <a16:creationId xmlns:a16="http://schemas.microsoft.com/office/drawing/2014/main" id="{CC5A47C6-91A3-476E-BA7B-B010263761D1}"/>
                </a:ext>
              </a:extLst>
            </p:cNvPr>
            <p:cNvSpPr txBox="1">
              <a:spLocks noChangeArrowheads="1"/>
            </p:cNvSpPr>
            <p:nvPr/>
          </p:nvSpPr>
          <p:spPr bwMode="auto">
            <a:xfrm>
              <a:off x="2030202" y="4711863"/>
              <a:ext cx="506413" cy="2880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a:solidFill>
                    <a:schemeClr val="tx1"/>
                  </a:solidFill>
                  <a:latin typeface="Arial" charset="0"/>
                  <a:ea typeface="ＭＳ Ｐゴシック" charset="0"/>
                  <a:cs typeface="ＭＳ Ｐゴシック" charset="0"/>
                  <a:sym typeface="Symbol" charset="0"/>
                </a:defRPr>
              </a:lvl1pPr>
              <a:lvl2pPr marL="742950" indent="-285750">
                <a:defRPr kumimoji="1" sz="2900">
                  <a:solidFill>
                    <a:schemeClr val="tx1"/>
                  </a:solidFill>
                  <a:latin typeface="Arial" charset="0"/>
                  <a:ea typeface="ＭＳ Ｐゴシック" charset="0"/>
                  <a:sym typeface="Symbol" charset="0"/>
                </a:defRPr>
              </a:lvl2pPr>
              <a:lvl3pPr marL="1143000" indent="-228600">
                <a:defRPr kumimoji="1" sz="2900">
                  <a:solidFill>
                    <a:schemeClr val="tx1"/>
                  </a:solidFill>
                  <a:latin typeface="Arial" charset="0"/>
                  <a:ea typeface="ＭＳ Ｐゴシック" charset="0"/>
                  <a:sym typeface="Symbol" charset="0"/>
                </a:defRPr>
              </a:lvl3pPr>
              <a:lvl4pPr marL="1600200" indent="-228600">
                <a:defRPr kumimoji="1" sz="2900">
                  <a:solidFill>
                    <a:schemeClr val="tx1"/>
                  </a:solidFill>
                  <a:latin typeface="Arial" charset="0"/>
                  <a:ea typeface="ＭＳ Ｐゴシック" charset="0"/>
                  <a:sym typeface="Symbol" charset="0"/>
                </a:defRPr>
              </a:lvl4pPr>
              <a:lvl5pPr marL="2057400" indent="-228600">
                <a:defRPr kumimoji="1" sz="2900">
                  <a:solidFill>
                    <a:schemeClr val="tx1"/>
                  </a:solidFill>
                  <a:latin typeface="Arial" charset="0"/>
                  <a:ea typeface="ＭＳ Ｐゴシック" charset="0"/>
                  <a:sym typeface="Symbol" charset="0"/>
                </a:defRPr>
              </a:lvl5pPr>
              <a:lvl6pPr marL="25146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6pPr>
              <a:lvl7pPr marL="29718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7pPr>
              <a:lvl8pPr marL="34290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8pPr>
              <a:lvl9pPr marL="38862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9pPr>
            </a:lstStyle>
            <a:p>
              <a:pPr>
                <a:lnSpc>
                  <a:spcPct val="90000"/>
                </a:lnSpc>
                <a:buFont typeface="Arial" charset="0"/>
                <a:buNone/>
              </a:pPr>
              <a:r>
                <a:rPr kumimoji="0" lang="fr-CH" sz="1600" b="1"/>
                <a:t> chain</a:t>
              </a:r>
              <a:endParaRPr kumimoji="0" lang="fr-CH" sz="1600" b="1">
                <a:solidFill>
                  <a:srgbClr val="563A84"/>
                </a:solidFill>
              </a:endParaRPr>
            </a:p>
          </p:txBody>
        </p:sp>
        <p:sp>
          <p:nvSpPr>
            <p:cNvPr id="13" name="Text Box 42">
              <a:extLst>
                <a:ext uri="{FF2B5EF4-FFF2-40B4-BE49-F238E27FC236}">
                  <a16:creationId xmlns:a16="http://schemas.microsoft.com/office/drawing/2014/main" id="{80B459CF-6C22-4169-81D3-09F4EAE947F4}"/>
                </a:ext>
              </a:extLst>
            </p:cNvPr>
            <p:cNvSpPr txBox="1">
              <a:spLocks noChangeArrowheads="1"/>
            </p:cNvSpPr>
            <p:nvPr/>
          </p:nvSpPr>
          <p:spPr bwMode="auto">
            <a:xfrm>
              <a:off x="895028" y="5661248"/>
              <a:ext cx="1071563" cy="160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a:solidFill>
                    <a:schemeClr val="tx1"/>
                  </a:solidFill>
                  <a:latin typeface="Arial" charset="0"/>
                  <a:ea typeface="ＭＳ Ｐゴシック" charset="0"/>
                  <a:cs typeface="ＭＳ Ｐゴシック" charset="0"/>
                  <a:sym typeface="Symbol" charset="0"/>
                </a:defRPr>
              </a:lvl1pPr>
              <a:lvl2pPr marL="742950" indent="-285750">
                <a:defRPr kumimoji="1" sz="2900">
                  <a:solidFill>
                    <a:schemeClr val="tx1"/>
                  </a:solidFill>
                  <a:latin typeface="Arial" charset="0"/>
                  <a:ea typeface="ＭＳ Ｐゴシック" charset="0"/>
                  <a:sym typeface="Symbol" charset="0"/>
                </a:defRPr>
              </a:lvl2pPr>
              <a:lvl3pPr marL="1143000" indent="-228600">
                <a:defRPr kumimoji="1" sz="2900">
                  <a:solidFill>
                    <a:schemeClr val="tx1"/>
                  </a:solidFill>
                  <a:latin typeface="Arial" charset="0"/>
                  <a:ea typeface="ＭＳ Ｐゴシック" charset="0"/>
                  <a:sym typeface="Symbol" charset="0"/>
                </a:defRPr>
              </a:lvl3pPr>
              <a:lvl4pPr marL="1600200" indent="-228600">
                <a:defRPr kumimoji="1" sz="2900">
                  <a:solidFill>
                    <a:schemeClr val="tx1"/>
                  </a:solidFill>
                  <a:latin typeface="Arial" charset="0"/>
                  <a:ea typeface="ＭＳ Ｐゴシック" charset="0"/>
                  <a:sym typeface="Symbol" charset="0"/>
                </a:defRPr>
              </a:lvl4pPr>
              <a:lvl5pPr marL="2057400" indent="-228600">
                <a:defRPr kumimoji="1" sz="2900">
                  <a:solidFill>
                    <a:schemeClr val="tx1"/>
                  </a:solidFill>
                  <a:latin typeface="Arial" charset="0"/>
                  <a:ea typeface="ＭＳ Ｐゴシック" charset="0"/>
                  <a:sym typeface="Symbol" charset="0"/>
                </a:defRPr>
              </a:lvl5pPr>
              <a:lvl6pPr marL="25146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6pPr>
              <a:lvl7pPr marL="29718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7pPr>
              <a:lvl8pPr marL="34290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8pPr>
              <a:lvl9pPr marL="38862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9pPr>
            </a:lstStyle>
            <a:p>
              <a:pPr>
                <a:lnSpc>
                  <a:spcPct val="90000"/>
                </a:lnSpc>
                <a:buFont typeface="Arial" charset="0"/>
                <a:buNone/>
              </a:pPr>
              <a:r>
                <a:rPr kumimoji="0" lang="fr-CH" sz="1600" b="1"/>
                <a:t>Disulfide bridge</a:t>
              </a:r>
              <a:endParaRPr kumimoji="0" lang="fr-CH" sz="1600" b="1">
                <a:solidFill>
                  <a:srgbClr val="563A84"/>
                </a:solidFill>
              </a:endParaRPr>
            </a:p>
          </p:txBody>
        </p:sp>
        <p:sp>
          <p:nvSpPr>
            <p:cNvPr id="14" name="Text Box 44">
              <a:extLst>
                <a:ext uri="{FF2B5EF4-FFF2-40B4-BE49-F238E27FC236}">
                  <a16:creationId xmlns:a16="http://schemas.microsoft.com/office/drawing/2014/main" id="{406735F2-92C8-4F90-826A-9B4A68288EAB}"/>
                </a:ext>
              </a:extLst>
            </p:cNvPr>
            <p:cNvSpPr txBox="1">
              <a:spLocks noChangeArrowheads="1"/>
            </p:cNvSpPr>
            <p:nvPr/>
          </p:nvSpPr>
          <p:spPr bwMode="auto">
            <a:xfrm>
              <a:off x="534988" y="6541665"/>
              <a:ext cx="1204913" cy="160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a:solidFill>
                    <a:schemeClr val="tx1"/>
                  </a:solidFill>
                  <a:latin typeface="Arial" charset="0"/>
                  <a:ea typeface="ＭＳ Ｐゴシック" charset="0"/>
                  <a:cs typeface="ＭＳ Ｐゴシック" charset="0"/>
                  <a:sym typeface="Symbol" charset="0"/>
                </a:defRPr>
              </a:lvl1pPr>
              <a:lvl2pPr marL="742950" indent="-285750">
                <a:defRPr kumimoji="1" sz="2900">
                  <a:solidFill>
                    <a:schemeClr val="tx1"/>
                  </a:solidFill>
                  <a:latin typeface="Arial" charset="0"/>
                  <a:ea typeface="ＭＳ Ｐゴシック" charset="0"/>
                  <a:sym typeface="Symbol" charset="0"/>
                </a:defRPr>
              </a:lvl2pPr>
              <a:lvl3pPr marL="1143000" indent="-228600">
                <a:defRPr kumimoji="1" sz="2900">
                  <a:solidFill>
                    <a:schemeClr val="tx1"/>
                  </a:solidFill>
                  <a:latin typeface="Arial" charset="0"/>
                  <a:ea typeface="ＭＳ Ｐゴシック" charset="0"/>
                  <a:sym typeface="Symbol" charset="0"/>
                </a:defRPr>
              </a:lvl3pPr>
              <a:lvl4pPr marL="1600200" indent="-228600">
                <a:defRPr kumimoji="1" sz="2900">
                  <a:solidFill>
                    <a:schemeClr val="tx1"/>
                  </a:solidFill>
                  <a:latin typeface="Arial" charset="0"/>
                  <a:ea typeface="ＭＳ Ｐゴシック" charset="0"/>
                  <a:sym typeface="Symbol" charset="0"/>
                </a:defRPr>
              </a:lvl4pPr>
              <a:lvl5pPr marL="2057400" indent="-228600">
                <a:defRPr kumimoji="1" sz="2900">
                  <a:solidFill>
                    <a:schemeClr val="tx1"/>
                  </a:solidFill>
                  <a:latin typeface="Arial" charset="0"/>
                  <a:ea typeface="ＭＳ Ｐゴシック" charset="0"/>
                  <a:sym typeface="Symbol" charset="0"/>
                </a:defRPr>
              </a:lvl5pPr>
              <a:lvl6pPr marL="25146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6pPr>
              <a:lvl7pPr marL="29718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7pPr>
              <a:lvl8pPr marL="34290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8pPr>
              <a:lvl9pPr marL="38862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9pPr>
            </a:lstStyle>
            <a:p>
              <a:pPr>
                <a:lnSpc>
                  <a:spcPct val="90000"/>
                </a:lnSpc>
                <a:buFont typeface="Arial" charset="0"/>
                <a:buNone/>
              </a:pPr>
              <a:r>
                <a:rPr kumimoji="0" lang="fr-CH" sz="2000" dirty="0">
                  <a:latin typeface="+mj-lt"/>
                </a:rPr>
                <a:t> </a:t>
              </a:r>
              <a:r>
                <a:rPr kumimoji="0" lang="fr-CH" sz="2000" b="1" dirty="0">
                  <a:latin typeface="+mj-lt"/>
                </a:rPr>
                <a:t>Récepteur de cellule T</a:t>
              </a:r>
              <a:endParaRPr kumimoji="0" lang="fr-CH" sz="2000" b="1" dirty="0">
                <a:solidFill>
                  <a:srgbClr val="563A84"/>
                </a:solidFill>
                <a:latin typeface="+mj-lt"/>
              </a:endParaRPr>
            </a:p>
          </p:txBody>
        </p:sp>
        <p:sp>
          <p:nvSpPr>
            <p:cNvPr id="15" name="Text Box 56">
              <a:extLst>
                <a:ext uri="{FF2B5EF4-FFF2-40B4-BE49-F238E27FC236}">
                  <a16:creationId xmlns:a16="http://schemas.microsoft.com/office/drawing/2014/main" id="{A76C4E16-8846-4940-A31B-E48DCD131EEE}"/>
                </a:ext>
              </a:extLst>
            </p:cNvPr>
            <p:cNvSpPr txBox="1">
              <a:spLocks noChangeArrowheads="1"/>
            </p:cNvSpPr>
            <p:nvPr/>
          </p:nvSpPr>
          <p:spPr bwMode="auto">
            <a:xfrm>
              <a:off x="1217017" y="4060750"/>
              <a:ext cx="109538" cy="16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a:solidFill>
                    <a:schemeClr val="tx1"/>
                  </a:solidFill>
                  <a:latin typeface="Arial" charset="0"/>
                  <a:ea typeface="ＭＳ Ｐゴシック" charset="0"/>
                  <a:cs typeface="ＭＳ Ｐゴシック" charset="0"/>
                  <a:sym typeface="Symbol" charset="0"/>
                </a:defRPr>
              </a:lvl1pPr>
              <a:lvl2pPr marL="742950" indent="-285750">
                <a:defRPr kumimoji="1" sz="2900">
                  <a:solidFill>
                    <a:schemeClr val="tx1"/>
                  </a:solidFill>
                  <a:latin typeface="Arial" charset="0"/>
                  <a:ea typeface="ＭＳ Ｐゴシック" charset="0"/>
                  <a:sym typeface="Symbol" charset="0"/>
                </a:defRPr>
              </a:lvl2pPr>
              <a:lvl3pPr marL="1143000" indent="-228600">
                <a:defRPr kumimoji="1" sz="2900">
                  <a:solidFill>
                    <a:schemeClr val="tx1"/>
                  </a:solidFill>
                  <a:latin typeface="Arial" charset="0"/>
                  <a:ea typeface="ＭＳ Ｐゴシック" charset="0"/>
                  <a:sym typeface="Symbol" charset="0"/>
                </a:defRPr>
              </a:lvl3pPr>
              <a:lvl4pPr marL="1600200" indent="-228600">
                <a:defRPr kumimoji="1" sz="2900">
                  <a:solidFill>
                    <a:schemeClr val="tx1"/>
                  </a:solidFill>
                  <a:latin typeface="Arial" charset="0"/>
                  <a:ea typeface="ＭＳ Ｐゴシック" charset="0"/>
                  <a:sym typeface="Symbol" charset="0"/>
                </a:defRPr>
              </a:lvl4pPr>
              <a:lvl5pPr marL="2057400" indent="-228600">
                <a:defRPr kumimoji="1" sz="2900">
                  <a:solidFill>
                    <a:schemeClr val="tx1"/>
                  </a:solidFill>
                  <a:latin typeface="Arial" charset="0"/>
                  <a:ea typeface="ＭＳ Ｐゴシック" charset="0"/>
                  <a:sym typeface="Symbol" charset="0"/>
                </a:defRPr>
              </a:lvl5pPr>
              <a:lvl6pPr marL="25146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6pPr>
              <a:lvl7pPr marL="29718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7pPr>
              <a:lvl8pPr marL="34290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8pPr>
              <a:lvl9pPr marL="38862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9pPr>
            </a:lstStyle>
            <a:p>
              <a:pPr>
                <a:lnSpc>
                  <a:spcPct val="90000"/>
                </a:lnSpc>
                <a:buFont typeface="Arial" charset="0"/>
                <a:buNone/>
              </a:pPr>
              <a:r>
                <a:rPr kumimoji="0" lang="fr-CH" sz="1600" b="1">
                  <a:solidFill>
                    <a:schemeClr val="bg1"/>
                  </a:solidFill>
                </a:rPr>
                <a:t>C</a:t>
              </a:r>
            </a:p>
          </p:txBody>
        </p:sp>
        <p:sp>
          <p:nvSpPr>
            <p:cNvPr id="16" name="Text Box 57">
              <a:extLst>
                <a:ext uri="{FF2B5EF4-FFF2-40B4-BE49-F238E27FC236}">
                  <a16:creationId xmlns:a16="http://schemas.microsoft.com/office/drawing/2014/main" id="{361FF4E3-3A8D-4589-99B5-4B164BF32D51}"/>
                </a:ext>
              </a:extLst>
            </p:cNvPr>
            <p:cNvSpPr txBox="1">
              <a:spLocks noChangeArrowheads="1"/>
            </p:cNvSpPr>
            <p:nvPr/>
          </p:nvSpPr>
          <p:spPr bwMode="auto">
            <a:xfrm>
              <a:off x="1505942" y="4060750"/>
              <a:ext cx="109538" cy="16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a:solidFill>
                    <a:schemeClr val="tx1"/>
                  </a:solidFill>
                  <a:latin typeface="Arial" charset="0"/>
                  <a:ea typeface="ＭＳ Ｐゴシック" charset="0"/>
                  <a:cs typeface="ＭＳ Ｐゴシック" charset="0"/>
                  <a:sym typeface="Symbol" charset="0"/>
                </a:defRPr>
              </a:lvl1pPr>
              <a:lvl2pPr marL="742950" indent="-285750">
                <a:defRPr kumimoji="1" sz="2900">
                  <a:solidFill>
                    <a:schemeClr val="tx1"/>
                  </a:solidFill>
                  <a:latin typeface="Arial" charset="0"/>
                  <a:ea typeface="ＭＳ Ｐゴシック" charset="0"/>
                  <a:sym typeface="Symbol" charset="0"/>
                </a:defRPr>
              </a:lvl2pPr>
              <a:lvl3pPr marL="1143000" indent="-228600">
                <a:defRPr kumimoji="1" sz="2900">
                  <a:solidFill>
                    <a:schemeClr val="tx1"/>
                  </a:solidFill>
                  <a:latin typeface="Arial" charset="0"/>
                  <a:ea typeface="ＭＳ Ｐゴシック" charset="0"/>
                  <a:sym typeface="Symbol" charset="0"/>
                </a:defRPr>
              </a:lvl3pPr>
              <a:lvl4pPr marL="1600200" indent="-228600">
                <a:defRPr kumimoji="1" sz="2900">
                  <a:solidFill>
                    <a:schemeClr val="tx1"/>
                  </a:solidFill>
                  <a:latin typeface="Arial" charset="0"/>
                  <a:ea typeface="ＭＳ Ｐゴシック" charset="0"/>
                  <a:sym typeface="Symbol" charset="0"/>
                </a:defRPr>
              </a:lvl4pPr>
              <a:lvl5pPr marL="2057400" indent="-228600">
                <a:defRPr kumimoji="1" sz="2900">
                  <a:solidFill>
                    <a:schemeClr val="tx1"/>
                  </a:solidFill>
                  <a:latin typeface="Arial" charset="0"/>
                  <a:ea typeface="ＭＳ Ｐゴシック" charset="0"/>
                  <a:sym typeface="Symbol" charset="0"/>
                </a:defRPr>
              </a:lvl5pPr>
              <a:lvl6pPr marL="25146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6pPr>
              <a:lvl7pPr marL="29718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7pPr>
              <a:lvl8pPr marL="34290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8pPr>
              <a:lvl9pPr marL="38862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9pPr>
            </a:lstStyle>
            <a:p>
              <a:pPr>
                <a:lnSpc>
                  <a:spcPct val="90000"/>
                </a:lnSpc>
                <a:buFont typeface="Arial" charset="0"/>
                <a:buNone/>
              </a:pPr>
              <a:r>
                <a:rPr kumimoji="0" lang="fr-CH" sz="1600" b="1">
                  <a:solidFill>
                    <a:schemeClr val="bg1"/>
                  </a:solidFill>
                </a:rPr>
                <a:t>C</a:t>
              </a:r>
            </a:p>
          </p:txBody>
        </p:sp>
        <p:sp>
          <p:nvSpPr>
            <p:cNvPr id="17" name="Text Box 58">
              <a:extLst>
                <a:ext uri="{FF2B5EF4-FFF2-40B4-BE49-F238E27FC236}">
                  <a16:creationId xmlns:a16="http://schemas.microsoft.com/office/drawing/2014/main" id="{6B22F477-3A93-459D-B1A6-0E2AAC890F1B}"/>
                </a:ext>
              </a:extLst>
            </p:cNvPr>
            <p:cNvSpPr txBox="1">
              <a:spLocks noChangeArrowheads="1"/>
            </p:cNvSpPr>
            <p:nvPr/>
          </p:nvSpPr>
          <p:spPr bwMode="auto">
            <a:xfrm>
              <a:off x="1512292" y="3429000"/>
              <a:ext cx="109538" cy="16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a:solidFill>
                    <a:schemeClr val="tx1"/>
                  </a:solidFill>
                  <a:latin typeface="Arial" charset="0"/>
                  <a:ea typeface="ＭＳ Ｐゴシック" charset="0"/>
                  <a:cs typeface="ＭＳ Ｐゴシック" charset="0"/>
                  <a:sym typeface="Symbol" charset="0"/>
                </a:defRPr>
              </a:lvl1pPr>
              <a:lvl2pPr marL="742950" indent="-285750">
                <a:defRPr kumimoji="1" sz="2900">
                  <a:solidFill>
                    <a:schemeClr val="tx1"/>
                  </a:solidFill>
                  <a:latin typeface="Arial" charset="0"/>
                  <a:ea typeface="ＭＳ Ｐゴシック" charset="0"/>
                  <a:sym typeface="Symbol" charset="0"/>
                </a:defRPr>
              </a:lvl2pPr>
              <a:lvl3pPr marL="1143000" indent="-228600">
                <a:defRPr kumimoji="1" sz="2900">
                  <a:solidFill>
                    <a:schemeClr val="tx1"/>
                  </a:solidFill>
                  <a:latin typeface="Arial" charset="0"/>
                  <a:ea typeface="ＭＳ Ｐゴシック" charset="0"/>
                  <a:sym typeface="Symbol" charset="0"/>
                </a:defRPr>
              </a:lvl3pPr>
              <a:lvl4pPr marL="1600200" indent="-228600">
                <a:defRPr kumimoji="1" sz="2900">
                  <a:solidFill>
                    <a:schemeClr val="tx1"/>
                  </a:solidFill>
                  <a:latin typeface="Arial" charset="0"/>
                  <a:ea typeface="ＭＳ Ｐゴシック" charset="0"/>
                  <a:sym typeface="Symbol" charset="0"/>
                </a:defRPr>
              </a:lvl4pPr>
              <a:lvl5pPr marL="2057400" indent="-228600">
                <a:defRPr kumimoji="1" sz="2900">
                  <a:solidFill>
                    <a:schemeClr val="tx1"/>
                  </a:solidFill>
                  <a:latin typeface="Arial" charset="0"/>
                  <a:ea typeface="ＭＳ Ｐゴシック" charset="0"/>
                  <a:sym typeface="Symbol" charset="0"/>
                </a:defRPr>
              </a:lvl5pPr>
              <a:lvl6pPr marL="25146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6pPr>
              <a:lvl7pPr marL="29718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7pPr>
              <a:lvl8pPr marL="34290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8pPr>
              <a:lvl9pPr marL="38862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9pPr>
            </a:lstStyle>
            <a:p>
              <a:pPr>
                <a:lnSpc>
                  <a:spcPct val="90000"/>
                </a:lnSpc>
                <a:buFont typeface="Arial" charset="0"/>
                <a:buNone/>
              </a:pPr>
              <a:r>
                <a:rPr kumimoji="0" lang="fr-CH" sz="1600" b="1">
                  <a:solidFill>
                    <a:schemeClr val="bg1"/>
                  </a:solidFill>
                </a:rPr>
                <a:t>V</a:t>
              </a:r>
            </a:p>
          </p:txBody>
        </p:sp>
        <p:sp>
          <p:nvSpPr>
            <p:cNvPr id="18" name="Text Box 59">
              <a:extLst>
                <a:ext uri="{FF2B5EF4-FFF2-40B4-BE49-F238E27FC236}">
                  <a16:creationId xmlns:a16="http://schemas.microsoft.com/office/drawing/2014/main" id="{F2124A3B-A15A-43A1-B37B-A55909BAAD6F}"/>
                </a:ext>
              </a:extLst>
            </p:cNvPr>
            <p:cNvSpPr txBox="1">
              <a:spLocks noChangeArrowheads="1"/>
            </p:cNvSpPr>
            <p:nvPr/>
          </p:nvSpPr>
          <p:spPr bwMode="auto">
            <a:xfrm>
              <a:off x="1220192" y="3429000"/>
              <a:ext cx="109538" cy="16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marL="457200" indent="-457200">
                <a:defRPr kumimoji="1" sz="2900">
                  <a:solidFill>
                    <a:schemeClr val="tx1"/>
                  </a:solidFill>
                  <a:latin typeface="Arial" charset="0"/>
                  <a:ea typeface="ＭＳ Ｐゴシック" charset="0"/>
                  <a:cs typeface="ＭＳ Ｐゴシック" charset="0"/>
                  <a:sym typeface="Symbol" charset="0"/>
                </a:defRPr>
              </a:lvl1pPr>
              <a:lvl2pPr marL="742950" indent="-285750">
                <a:defRPr kumimoji="1" sz="2900">
                  <a:solidFill>
                    <a:schemeClr val="tx1"/>
                  </a:solidFill>
                  <a:latin typeface="Arial" charset="0"/>
                  <a:ea typeface="ＭＳ Ｐゴシック" charset="0"/>
                  <a:sym typeface="Symbol" charset="0"/>
                </a:defRPr>
              </a:lvl2pPr>
              <a:lvl3pPr marL="1143000" indent="-228600">
                <a:defRPr kumimoji="1" sz="2900">
                  <a:solidFill>
                    <a:schemeClr val="tx1"/>
                  </a:solidFill>
                  <a:latin typeface="Arial" charset="0"/>
                  <a:ea typeface="ＭＳ Ｐゴシック" charset="0"/>
                  <a:sym typeface="Symbol" charset="0"/>
                </a:defRPr>
              </a:lvl3pPr>
              <a:lvl4pPr marL="1600200" indent="-228600">
                <a:defRPr kumimoji="1" sz="2900">
                  <a:solidFill>
                    <a:schemeClr val="tx1"/>
                  </a:solidFill>
                  <a:latin typeface="Arial" charset="0"/>
                  <a:ea typeface="ＭＳ Ｐゴシック" charset="0"/>
                  <a:sym typeface="Symbol" charset="0"/>
                </a:defRPr>
              </a:lvl4pPr>
              <a:lvl5pPr marL="2057400" indent="-228600">
                <a:defRPr kumimoji="1" sz="2900">
                  <a:solidFill>
                    <a:schemeClr val="tx1"/>
                  </a:solidFill>
                  <a:latin typeface="Arial" charset="0"/>
                  <a:ea typeface="ＭＳ Ｐゴシック" charset="0"/>
                  <a:sym typeface="Symbol" charset="0"/>
                </a:defRPr>
              </a:lvl5pPr>
              <a:lvl6pPr marL="25146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6pPr>
              <a:lvl7pPr marL="29718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7pPr>
              <a:lvl8pPr marL="34290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8pPr>
              <a:lvl9pPr marL="3886200" indent="-228600" eaLnBrk="0" fontAlgn="base" hangingPunct="0">
                <a:spcBef>
                  <a:spcPct val="0"/>
                </a:spcBef>
                <a:spcAft>
                  <a:spcPct val="0"/>
                </a:spcAft>
                <a:defRPr kumimoji="1" sz="2900">
                  <a:solidFill>
                    <a:schemeClr val="tx1"/>
                  </a:solidFill>
                  <a:latin typeface="Arial" charset="0"/>
                  <a:ea typeface="ＭＳ Ｐゴシック" charset="0"/>
                  <a:sym typeface="Symbol" charset="0"/>
                </a:defRPr>
              </a:lvl9pPr>
            </a:lstStyle>
            <a:p>
              <a:pPr>
                <a:lnSpc>
                  <a:spcPct val="90000"/>
                </a:lnSpc>
                <a:buFont typeface="Arial" charset="0"/>
                <a:buNone/>
              </a:pPr>
              <a:r>
                <a:rPr kumimoji="0" lang="fr-CH" sz="1600" b="1">
                  <a:solidFill>
                    <a:schemeClr val="bg1"/>
                  </a:solidFill>
                </a:rPr>
                <a:t>V</a:t>
              </a:r>
            </a:p>
          </p:txBody>
        </p:sp>
        <p:sp>
          <p:nvSpPr>
            <p:cNvPr id="19" name="Line 37">
              <a:extLst>
                <a:ext uri="{FF2B5EF4-FFF2-40B4-BE49-F238E27FC236}">
                  <a16:creationId xmlns:a16="http://schemas.microsoft.com/office/drawing/2014/main" id="{EAF78CFC-60DC-4416-93BA-0FCF68DDB6A3}"/>
                </a:ext>
              </a:extLst>
            </p:cNvPr>
            <p:cNvSpPr>
              <a:spLocks noChangeShapeType="1"/>
            </p:cNvSpPr>
            <p:nvPr/>
          </p:nvSpPr>
          <p:spPr bwMode="auto">
            <a:xfrm rot="16200000">
              <a:off x="831270" y="4013314"/>
              <a:ext cx="5882" cy="697697"/>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fr-CH" sz="1600"/>
            </a:p>
          </p:txBody>
        </p:sp>
        <p:sp>
          <p:nvSpPr>
            <p:cNvPr id="20" name="Line 18">
              <a:extLst>
                <a:ext uri="{FF2B5EF4-FFF2-40B4-BE49-F238E27FC236}">
                  <a16:creationId xmlns:a16="http://schemas.microsoft.com/office/drawing/2014/main" id="{52C53CFA-73CB-4080-92DD-A478D678D737}"/>
                </a:ext>
              </a:extLst>
            </p:cNvPr>
            <p:cNvSpPr>
              <a:spLocks noChangeShapeType="1"/>
            </p:cNvSpPr>
            <p:nvPr/>
          </p:nvSpPr>
          <p:spPr bwMode="auto">
            <a:xfrm flipH="1" flipV="1">
              <a:off x="1687116" y="4597450"/>
              <a:ext cx="288032" cy="199702"/>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fr-CH" sz="1600"/>
            </a:p>
          </p:txBody>
        </p:sp>
        <p:cxnSp>
          <p:nvCxnSpPr>
            <p:cNvPr id="21" name="Straight Connector 20">
              <a:extLst>
                <a:ext uri="{FF2B5EF4-FFF2-40B4-BE49-F238E27FC236}">
                  <a16:creationId xmlns:a16="http://schemas.microsoft.com/office/drawing/2014/main" id="{FB6FA9A7-A7DE-4133-B7B4-A142A8304900}"/>
                </a:ext>
              </a:extLst>
            </p:cNvPr>
            <p:cNvCxnSpPr/>
            <p:nvPr/>
          </p:nvCxnSpPr>
          <p:spPr bwMode="auto">
            <a:xfrm>
              <a:off x="1255068" y="4869160"/>
              <a:ext cx="360040" cy="0"/>
            </a:xfrm>
            <a:prstGeom prst="line">
              <a:avLst/>
            </a:prstGeom>
            <a:solidFill>
              <a:schemeClr val="accent1"/>
            </a:solidFill>
            <a:ln w="57150" cap="flat" cmpd="sng" algn="ctr">
              <a:solidFill>
                <a:schemeClr val="tx1">
                  <a:lumMod val="65000"/>
                  <a:lumOff val="35000"/>
                </a:schemeClr>
              </a:solidFill>
              <a:prstDash val="solid"/>
              <a:round/>
              <a:headEnd type="none" w="med" len="med"/>
              <a:tailEnd type="none" w="med" len="med"/>
            </a:ln>
            <a:effectLst/>
          </p:spPr>
        </p:cxnSp>
      </p:grpSp>
    </p:spTree>
    <p:extLst>
      <p:ext uri="{BB962C8B-B14F-4D97-AF65-F5344CB8AC3E}">
        <p14:creationId xmlns:p14="http://schemas.microsoft.com/office/powerpoint/2010/main" val="12963797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27CEE-75F9-40AA-ADEE-A3CBD3A538D9}"/>
              </a:ext>
            </a:extLst>
          </p:cNvPr>
          <p:cNvSpPr>
            <a:spLocks noGrp="1"/>
          </p:cNvSpPr>
          <p:nvPr>
            <p:ph type="title"/>
          </p:nvPr>
        </p:nvSpPr>
        <p:spPr/>
        <p:txBody>
          <a:bodyPr>
            <a:normAutofit fontScale="90000"/>
          </a:bodyPr>
          <a:lstStyle/>
          <a:p>
            <a:r>
              <a:rPr lang="fr-CH" dirty="0"/>
              <a:t>Reconnaissance d’un complexe peptide-MHC </a:t>
            </a:r>
            <a:br>
              <a:rPr lang="fr-CH" dirty="0"/>
            </a:br>
            <a:r>
              <a:rPr lang="fr-CH" dirty="0"/>
              <a:t>par le récepteur d’antigène des cellules T</a:t>
            </a:r>
          </a:p>
        </p:txBody>
      </p:sp>
      <p:sp>
        <p:nvSpPr>
          <p:cNvPr id="3" name="Content Placeholder 2">
            <a:extLst>
              <a:ext uri="{FF2B5EF4-FFF2-40B4-BE49-F238E27FC236}">
                <a16:creationId xmlns:a16="http://schemas.microsoft.com/office/drawing/2014/main" id="{66D483C2-B39D-4DE2-957E-5C47D2850CE2}"/>
              </a:ext>
            </a:extLst>
          </p:cNvPr>
          <p:cNvSpPr>
            <a:spLocks noGrp="1"/>
          </p:cNvSpPr>
          <p:nvPr>
            <p:ph idx="1"/>
          </p:nvPr>
        </p:nvSpPr>
        <p:spPr>
          <a:xfrm>
            <a:off x="318973" y="5896534"/>
            <a:ext cx="8734806" cy="961466"/>
          </a:xfrm>
        </p:spPr>
        <p:txBody>
          <a:bodyPr>
            <a:normAutofit/>
          </a:bodyPr>
          <a:lstStyle/>
          <a:p>
            <a:pPr marL="0" indent="0">
              <a:buNone/>
            </a:pPr>
            <a:r>
              <a:rPr lang="fr-CH" sz="1800" b="1"/>
              <a:t>Schematic representation</a:t>
            </a:r>
            <a:r>
              <a:rPr lang="fr-CH" sz="1800"/>
              <a:t> (left) and </a:t>
            </a:r>
            <a:r>
              <a:rPr lang="fr-CH" sz="1800" b="1"/>
              <a:t>X-ray crystal structure </a:t>
            </a:r>
            <a:r>
              <a:rPr lang="fr-CH" sz="1800"/>
              <a:t>(right) of a </a:t>
            </a:r>
            <a:r>
              <a:rPr lang="fr-CH" sz="1800" b="1"/>
              <a:t>TCR interacting with a human class I MHC molecule</a:t>
            </a:r>
            <a:r>
              <a:rPr lang="fr-CH" sz="1800"/>
              <a:t>, HLA-A2, presenting the </a:t>
            </a:r>
            <a:r>
              <a:rPr lang="fr-CH" sz="1800" i="1"/>
              <a:t>Saccharomyces cerevisiae </a:t>
            </a:r>
            <a:r>
              <a:rPr lang="fr-CH" sz="1800"/>
              <a:t>peptide Tel1p (PDB entry: 3h9s). </a:t>
            </a:r>
          </a:p>
          <a:p>
            <a:pPr marL="0" indent="0">
              <a:buNone/>
            </a:pPr>
            <a:endParaRPr lang="fr-CH" sz="1800"/>
          </a:p>
        </p:txBody>
      </p:sp>
      <p:pic>
        <p:nvPicPr>
          <p:cNvPr id="4" name="Picture 1">
            <a:extLst>
              <a:ext uri="{FF2B5EF4-FFF2-40B4-BE49-F238E27FC236}">
                <a16:creationId xmlns:a16="http://schemas.microsoft.com/office/drawing/2014/main" id="{1B35EDC9-B662-4AF7-8B38-23C5F66A373E}"/>
              </a:ext>
            </a:extLst>
          </p:cNvPr>
          <p:cNvPicPr>
            <a:picLocks noChangeAspect="1"/>
          </p:cNvPicPr>
          <p:nvPr/>
        </p:nvPicPr>
        <p:blipFill rotWithShape="1">
          <a:blip r:embed="rId2">
            <a:extLst>
              <a:ext uri="{28A0092B-C50C-407E-A947-70E740481C1C}">
                <a14:useLocalDpi xmlns:a14="http://schemas.microsoft.com/office/drawing/2010/main" val="0"/>
              </a:ext>
            </a:extLst>
          </a:blip>
          <a:srcRect l="8482" t="2188" r="43582" b="3807"/>
          <a:stretch/>
        </p:blipFill>
        <p:spPr bwMode="auto">
          <a:xfrm>
            <a:off x="235003" y="1645921"/>
            <a:ext cx="2522711" cy="38039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12">
            <a:extLst>
              <a:ext uri="{FF2B5EF4-FFF2-40B4-BE49-F238E27FC236}">
                <a16:creationId xmlns:a16="http://schemas.microsoft.com/office/drawing/2014/main" id="{9FF93806-E874-4811-A7BA-DEEEA0C6086D}"/>
              </a:ext>
            </a:extLst>
          </p:cNvPr>
          <p:cNvPicPr>
            <a:picLocks noChangeAspect="1"/>
          </p:cNvPicPr>
          <p:nvPr/>
        </p:nvPicPr>
        <p:blipFill rotWithShape="1">
          <a:blip r:embed="rId3">
            <a:extLst>
              <a:ext uri="{28A0092B-C50C-407E-A947-70E740481C1C}">
                <a14:useLocalDpi xmlns:a14="http://schemas.microsoft.com/office/drawing/2010/main" val="0"/>
              </a:ext>
            </a:extLst>
          </a:blip>
          <a:srcRect l="1396" t="3813" r="974" b="44190"/>
          <a:stretch/>
        </p:blipFill>
        <p:spPr bwMode="auto">
          <a:xfrm>
            <a:off x="4712687" y="1926975"/>
            <a:ext cx="4341092" cy="32417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
            <a:extLst>
              <a:ext uri="{FF2B5EF4-FFF2-40B4-BE49-F238E27FC236}">
                <a16:creationId xmlns:a16="http://schemas.microsoft.com/office/drawing/2014/main" id="{5AC797E8-275F-4EAA-B35D-11CB48352FD0}"/>
              </a:ext>
            </a:extLst>
          </p:cNvPr>
          <p:cNvPicPr>
            <a:picLocks noChangeAspect="1"/>
          </p:cNvPicPr>
          <p:nvPr/>
        </p:nvPicPr>
        <p:blipFill rotWithShape="1">
          <a:blip r:embed="rId2">
            <a:extLst>
              <a:ext uri="{28A0092B-C50C-407E-A947-70E740481C1C}">
                <a14:useLocalDpi xmlns:a14="http://schemas.microsoft.com/office/drawing/2010/main" val="0"/>
              </a:ext>
            </a:extLst>
          </a:blip>
          <a:srcRect l="55176" t="2188" r="7732" b="3807"/>
          <a:stretch/>
        </p:blipFill>
        <p:spPr bwMode="auto">
          <a:xfrm>
            <a:off x="2240475" y="1488884"/>
            <a:ext cx="2147182" cy="41842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A49993E-28AC-42FD-B451-733E7346F436}"/>
              </a:ext>
            </a:extLst>
          </p:cNvPr>
          <p:cNvSpPr txBox="1"/>
          <p:nvPr/>
        </p:nvSpPr>
        <p:spPr>
          <a:xfrm>
            <a:off x="1572265" y="2231503"/>
            <a:ext cx="668210" cy="461665"/>
          </a:xfrm>
          <a:prstGeom prst="rect">
            <a:avLst/>
          </a:prstGeom>
          <a:gradFill flip="none" rotWithShape="1">
            <a:gsLst>
              <a:gs pos="0">
                <a:srgbClr val="EDE4C4"/>
              </a:gs>
              <a:gs pos="100000">
                <a:srgbClr val="F6F2E4"/>
              </a:gs>
            </a:gsLst>
            <a:lin ang="0" scaled="1"/>
            <a:tileRect/>
          </a:gradFill>
        </p:spPr>
        <p:txBody>
          <a:bodyPr wrap="square" rtlCol="0">
            <a:spAutoFit/>
          </a:bodyPr>
          <a:lstStyle/>
          <a:p>
            <a:r>
              <a:rPr lang="fr-CH" sz="2400" b="1">
                <a:solidFill>
                  <a:srgbClr val="C00000"/>
                </a:solidFill>
              </a:rPr>
              <a:t>TCR</a:t>
            </a:r>
          </a:p>
        </p:txBody>
      </p:sp>
      <p:sp>
        <p:nvSpPr>
          <p:cNvPr id="8" name="TextBox 7">
            <a:extLst>
              <a:ext uri="{FF2B5EF4-FFF2-40B4-BE49-F238E27FC236}">
                <a16:creationId xmlns:a16="http://schemas.microsoft.com/office/drawing/2014/main" id="{044992ED-D6B8-4608-B32E-FDC06800C41F}"/>
              </a:ext>
            </a:extLst>
          </p:cNvPr>
          <p:cNvSpPr txBox="1"/>
          <p:nvPr/>
        </p:nvSpPr>
        <p:spPr>
          <a:xfrm>
            <a:off x="1299769" y="3317039"/>
            <a:ext cx="1172500" cy="461665"/>
          </a:xfrm>
          <a:prstGeom prst="rect">
            <a:avLst/>
          </a:prstGeom>
          <a:gradFill flip="none" rotWithShape="1">
            <a:gsLst>
              <a:gs pos="0">
                <a:srgbClr val="EBE3C0"/>
              </a:gs>
              <a:gs pos="52200">
                <a:srgbClr val="F0EAD0"/>
              </a:gs>
              <a:gs pos="100000">
                <a:srgbClr val="FFFFFF"/>
              </a:gs>
            </a:gsLst>
            <a:lin ang="0" scaled="1"/>
            <a:tileRect/>
          </a:gradFill>
        </p:spPr>
        <p:txBody>
          <a:bodyPr wrap="none" rtlCol="0">
            <a:spAutoFit/>
          </a:bodyPr>
          <a:lstStyle/>
          <a:p>
            <a:r>
              <a:rPr lang="fr-CH" sz="2400" b="1">
                <a:solidFill>
                  <a:srgbClr val="00B050"/>
                </a:solidFill>
              </a:rPr>
              <a:t>peptide</a:t>
            </a:r>
          </a:p>
        </p:txBody>
      </p:sp>
      <p:sp>
        <p:nvSpPr>
          <p:cNvPr id="9" name="TextBox 8">
            <a:extLst>
              <a:ext uri="{FF2B5EF4-FFF2-40B4-BE49-F238E27FC236}">
                <a16:creationId xmlns:a16="http://schemas.microsoft.com/office/drawing/2014/main" id="{85747A71-C636-42A0-8010-772558795C6A}"/>
              </a:ext>
            </a:extLst>
          </p:cNvPr>
          <p:cNvSpPr txBox="1"/>
          <p:nvPr/>
        </p:nvSpPr>
        <p:spPr>
          <a:xfrm>
            <a:off x="1341831" y="4107756"/>
            <a:ext cx="1130438" cy="830997"/>
          </a:xfrm>
          <a:prstGeom prst="rect">
            <a:avLst/>
          </a:prstGeom>
          <a:gradFill>
            <a:gsLst>
              <a:gs pos="0">
                <a:srgbClr val="EBE3C0"/>
              </a:gs>
              <a:gs pos="52200">
                <a:srgbClr val="F0EBCF"/>
              </a:gs>
              <a:gs pos="100000">
                <a:srgbClr val="FFFFFF"/>
              </a:gs>
            </a:gsLst>
            <a:lin ang="0" scaled="1"/>
          </a:gradFill>
        </p:spPr>
        <p:txBody>
          <a:bodyPr wrap="none" rtlCol="0">
            <a:spAutoFit/>
          </a:bodyPr>
          <a:lstStyle/>
          <a:p>
            <a:pPr algn="ctr"/>
            <a:r>
              <a:rPr lang="fr-CH" sz="2400" b="1">
                <a:solidFill>
                  <a:srgbClr val="0070C0"/>
                </a:solidFill>
              </a:rPr>
              <a:t>MHC</a:t>
            </a:r>
          </a:p>
          <a:p>
            <a:pPr algn="ctr"/>
            <a:r>
              <a:rPr lang="fr-CH" sz="2400" b="1">
                <a:solidFill>
                  <a:srgbClr val="0070C0"/>
                </a:solidFill>
              </a:rPr>
              <a:t>(class I)</a:t>
            </a:r>
          </a:p>
        </p:txBody>
      </p:sp>
    </p:spTree>
    <p:extLst>
      <p:ext uri="{BB962C8B-B14F-4D97-AF65-F5344CB8AC3E}">
        <p14:creationId xmlns:p14="http://schemas.microsoft.com/office/powerpoint/2010/main" val="2089060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7FDD-A521-4536-89B3-D05074366104}"/>
              </a:ext>
            </a:extLst>
          </p:cNvPr>
          <p:cNvSpPr>
            <a:spLocks noGrp="1"/>
          </p:cNvSpPr>
          <p:nvPr>
            <p:ph type="title"/>
          </p:nvPr>
        </p:nvSpPr>
        <p:spPr/>
        <p:txBody>
          <a:bodyPr>
            <a:normAutofit fontScale="90000"/>
          </a:bodyPr>
          <a:lstStyle/>
          <a:p>
            <a:r>
              <a:rPr lang="fr-CH" dirty="0"/>
              <a:t>Structure du TCR et des molécules membranaires associées</a:t>
            </a:r>
          </a:p>
        </p:txBody>
      </p:sp>
      <p:sp>
        <p:nvSpPr>
          <p:cNvPr id="3" name="Content Placeholder 2">
            <a:extLst>
              <a:ext uri="{FF2B5EF4-FFF2-40B4-BE49-F238E27FC236}">
                <a16:creationId xmlns:a16="http://schemas.microsoft.com/office/drawing/2014/main" id="{D3AA32A0-35BE-48C5-8FFC-587EC8E247AF}"/>
              </a:ext>
            </a:extLst>
          </p:cNvPr>
          <p:cNvSpPr>
            <a:spLocks noGrp="1"/>
          </p:cNvSpPr>
          <p:nvPr>
            <p:ph sz="half" idx="1"/>
          </p:nvPr>
        </p:nvSpPr>
        <p:spPr>
          <a:xfrm>
            <a:off x="404041" y="2179570"/>
            <a:ext cx="4514850" cy="4351338"/>
          </a:xfrm>
        </p:spPr>
        <p:txBody>
          <a:bodyPr>
            <a:normAutofit/>
          </a:bodyPr>
          <a:lstStyle/>
          <a:p>
            <a:pPr marL="0" indent="0">
              <a:buNone/>
            </a:pPr>
            <a:r>
              <a:rPr lang="fr-CH" sz="2000" b="1" dirty="0"/>
              <a:t>Structure du complexe CD3:</a:t>
            </a:r>
          </a:p>
          <a:p>
            <a:pPr marL="0" indent="0">
              <a:buNone/>
            </a:pPr>
            <a:r>
              <a:rPr lang="fr-CH" sz="2000" dirty="0"/>
              <a:t>Groupe de quatre protéines invariables (</a:t>
            </a:r>
            <a:r>
              <a:rPr lang="fr-CH" dirty="0"/>
              <a:t>2 chaines CD3ε, </a:t>
            </a:r>
            <a:r>
              <a:rPr lang="fr-CH" sz="2000" dirty="0"/>
              <a:t>une chaine CD3δ et une chaine CD3γ) associées au TCR</a:t>
            </a:r>
          </a:p>
          <a:p>
            <a:pPr marL="0" indent="0">
              <a:buNone/>
            </a:pPr>
            <a:r>
              <a:rPr lang="fr-CH" sz="2000" b="1" dirty="0"/>
              <a:t>Fonctions:</a:t>
            </a:r>
          </a:p>
          <a:p>
            <a:r>
              <a:rPr lang="fr-CH" sz="2000" dirty="0"/>
              <a:t>Synthétisé de façon coordonnée avec le TCR, requis pour amener le TCR à la  surface cellulaire</a:t>
            </a:r>
          </a:p>
          <a:p>
            <a:r>
              <a:rPr lang="fr-CH" sz="2000" dirty="0"/>
              <a:t>Transmet les signaux activateurs à la cellule T lors de la reconnaissance du complexe peptide-MHC par le TCR</a:t>
            </a:r>
          </a:p>
        </p:txBody>
      </p:sp>
      <p:pic>
        <p:nvPicPr>
          <p:cNvPr id="5" name="Picture 2">
            <a:extLst>
              <a:ext uri="{FF2B5EF4-FFF2-40B4-BE49-F238E27FC236}">
                <a16:creationId xmlns:a16="http://schemas.microsoft.com/office/drawing/2014/main" id="{491A8E57-B190-4BBE-92C3-9BECF661CF8F}"/>
              </a:ext>
            </a:extLst>
          </p:cNvPr>
          <p:cNvPicPr>
            <a:picLocks noChangeAspect="1"/>
          </p:cNvPicPr>
          <p:nvPr/>
        </p:nvPicPr>
        <p:blipFill rotWithShape="1">
          <a:blip r:embed="rId2">
            <a:extLst>
              <a:ext uri="{28A0092B-C50C-407E-A947-70E740481C1C}">
                <a14:useLocalDpi xmlns:a14="http://schemas.microsoft.com/office/drawing/2010/main" val="0"/>
              </a:ext>
            </a:extLst>
          </a:blip>
          <a:srcRect l="21091" t="1544" r="12560" b="43589"/>
          <a:stretch/>
        </p:blipFill>
        <p:spPr bwMode="auto">
          <a:xfrm>
            <a:off x="4918891" y="1760345"/>
            <a:ext cx="3863703" cy="44818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95165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86464-E1C0-4933-A739-80D2DCF9FB2C}"/>
              </a:ext>
            </a:extLst>
          </p:cNvPr>
          <p:cNvSpPr>
            <a:spLocks noGrp="1"/>
          </p:cNvSpPr>
          <p:nvPr>
            <p:ph type="title"/>
          </p:nvPr>
        </p:nvSpPr>
        <p:spPr>
          <a:solidFill>
            <a:srgbClr val="C00000"/>
          </a:solidFill>
        </p:spPr>
        <p:txBody>
          <a:bodyPr/>
          <a:lstStyle/>
          <a:p>
            <a:r>
              <a:rPr lang="fr-CH" dirty="0">
                <a:solidFill>
                  <a:schemeClr val="bg1"/>
                </a:solidFill>
              </a:rPr>
              <a:t>Résumé | Récepteurs des cellules T</a:t>
            </a:r>
          </a:p>
        </p:txBody>
      </p:sp>
      <p:sp>
        <p:nvSpPr>
          <p:cNvPr id="3" name="Content Placeholder 2">
            <a:extLst>
              <a:ext uri="{FF2B5EF4-FFF2-40B4-BE49-F238E27FC236}">
                <a16:creationId xmlns:a16="http://schemas.microsoft.com/office/drawing/2014/main" id="{7AFFCB55-687C-41FF-8F0B-7BA1E723C3FB}"/>
              </a:ext>
            </a:extLst>
          </p:cNvPr>
          <p:cNvSpPr>
            <a:spLocks noGrp="1"/>
          </p:cNvSpPr>
          <p:nvPr>
            <p:ph idx="1"/>
          </p:nvPr>
        </p:nvSpPr>
        <p:spPr>
          <a:xfrm>
            <a:off x="204597" y="1252254"/>
            <a:ext cx="8734806" cy="5365216"/>
          </a:xfrm>
        </p:spPr>
        <p:txBody>
          <a:bodyPr>
            <a:normAutofit/>
          </a:bodyPr>
          <a:lstStyle/>
          <a:p>
            <a:pPr lvl="0"/>
            <a:r>
              <a:rPr lang="fr-CH" dirty="0"/>
              <a:t>Le </a:t>
            </a:r>
            <a:r>
              <a:rPr lang="fr-CH" b="1" dirty="0"/>
              <a:t>TCR reconnaissant les antigènes peptidiques présentés par les molécules MHC</a:t>
            </a:r>
            <a:r>
              <a:rPr lang="fr-CH" dirty="0"/>
              <a:t> est un </a:t>
            </a:r>
            <a:r>
              <a:rPr lang="fr-CH" b="1" dirty="0"/>
              <a:t>hétérodimère</a:t>
            </a:r>
            <a:r>
              <a:rPr lang="fr-CH" dirty="0"/>
              <a:t> membranaire composé </a:t>
            </a:r>
            <a:r>
              <a:rPr lang="fr-CH" b="1" dirty="0"/>
              <a:t>d’une chaine</a:t>
            </a:r>
            <a:r>
              <a:rPr lang="fr-CH" dirty="0"/>
              <a:t> </a:t>
            </a:r>
            <a:r>
              <a:rPr lang="fr-CH" b="1" dirty="0"/>
              <a:t>α et d’une chaine β, </a:t>
            </a:r>
            <a:r>
              <a:rPr lang="fr-CH" dirty="0"/>
              <a:t>dont chacune comporte</a:t>
            </a:r>
            <a:r>
              <a:rPr lang="fr-CH" b="1" dirty="0"/>
              <a:t> une région variable (V) et une région constante (C).</a:t>
            </a:r>
            <a:endParaRPr lang="fr-CH" dirty="0"/>
          </a:p>
          <a:p>
            <a:pPr lvl="0"/>
            <a:r>
              <a:rPr lang="fr-CH" b="1" dirty="0"/>
              <a:t>La chaine</a:t>
            </a:r>
            <a:r>
              <a:rPr lang="fr-CH" dirty="0"/>
              <a:t> </a:t>
            </a:r>
            <a:r>
              <a:rPr lang="fr-CH" b="1" dirty="0"/>
              <a:t>α et la chaine β </a:t>
            </a:r>
            <a:r>
              <a:rPr lang="fr-CH" dirty="0"/>
              <a:t>du TCR </a:t>
            </a:r>
            <a:r>
              <a:rPr lang="fr-CH" b="1" dirty="0"/>
              <a:t>participent à la reconnaissance spécifique des molécules MHC et des peptides liés.</a:t>
            </a:r>
            <a:endParaRPr lang="fr-CH" dirty="0"/>
          </a:p>
          <a:p>
            <a:pPr lvl="0"/>
            <a:r>
              <a:rPr lang="fr-CH" dirty="0"/>
              <a:t>Le TCR </a:t>
            </a:r>
            <a:r>
              <a:rPr lang="fr-CH" b="1" dirty="0"/>
              <a:t>reconnait l’antigène, mais </a:t>
            </a:r>
            <a:r>
              <a:rPr lang="fr-CH" dirty="0"/>
              <a:t>contrairement aux </a:t>
            </a:r>
            <a:r>
              <a:rPr lang="fr-CH" dirty="0" err="1"/>
              <a:t>Ig</a:t>
            </a:r>
            <a:r>
              <a:rPr lang="fr-CH" dirty="0"/>
              <a:t> membranaires des cellules B, </a:t>
            </a:r>
            <a:r>
              <a:rPr lang="fr-CH" b="1" dirty="0"/>
              <a:t>est incapable de transmettre le signal </a:t>
            </a:r>
            <a:r>
              <a:rPr lang="fr-CH" dirty="0"/>
              <a:t>à la cellule T. On trouve associé au TCR un complexe de protéines, appelées CD3 et ζ, qui forment le complexe TCR. Les chaines CD3 et ζ transmettent une partie des signaux déclenchés par la reconnaissance de l’antigène. En plus, l’activation des cellules T requiert l’engagement des molécules </a:t>
            </a:r>
            <a:r>
              <a:rPr lang="fr-CH" dirty="0" err="1"/>
              <a:t>coréceptrices</a:t>
            </a:r>
            <a:r>
              <a:rPr lang="fr-CH" dirty="0"/>
              <a:t>, CD4 ou CD8, qui reconnaissent des parties non-polymorphiques des molécules MHC et contribuent à la transduction des signaux activateurs. </a:t>
            </a:r>
          </a:p>
        </p:txBody>
      </p:sp>
    </p:spTree>
    <p:extLst>
      <p:ext uri="{BB962C8B-B14F-4D97-AF65-F5344CB8AC3E}">
        <p14:creationId xmlns:p14="http://schemas.microsoft.com/office/powerpoint/2010/main" val="21018688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407D39-DE68-4A4E-8639-681DF0ABD930}"/>
              </a:ext>
            </a:extLst>
          </p:cNvPr>
          <p:cNvSpPr>
            <a:spLocks noGrp="1"/>
          </p:cNvSpPr>
          <p:nvPr>
            <p:ph type="title"/>
          </p:nvPr>
        </p:nvSpPr>
        <p:spPr>
          <a:xfrm>
            <a:off x="0" y="-14515"/>
            <a:ext cx="9144000" cy="812801"/>
          </a:xfrm>
        </p:spPr>
        <p:txBody>
          <a:bodyPr>
            <a:normAutofit/>
          </a:bodyPr>
          <a:lstStyle/>
          <a:p>
            <a:r>
              <a:rPr lang="fr-CH" dirty="0"/>
              <a:t>Autres lymphocytes: cellules T </a:t>
            </a:r>
            <a:r>
              <a:rPr lang="fr-CH" dirty="0" err="1"/>
              <a:t>γδ</a:t>
            </a:r>
            <a:r>
              <a:rPr lang="fr-CH" dirty="0"/>
              <a:t> et cellules NK-T*</a:t>
            </a:r>
          </a:p>
        </p:txBody>
      </p:sp>
      <p:sp>
        <p:nvSpPr>
          <p:cNvPr id="6" name="Text Placeholder 5">
            <a:extLst>
              <a:ext uri="{FF2B5EF4-FFF2-40B4-BE49-F238E27FC236}">
                <a16:creationId xmlns:a16="http://schemas.microsoft.com/office/drawing/2014/main" id="{BF1F5125-735C-4EAE-8A1D-8B36CDA85AD8}"/>
              </a:ext>
            </a:extLst>
          </p:cNvPr>
          <p:cNvSpPr>
            <a:spLocks noGrp="1"/>
          </p:cNvSpPr>
          <p:nvPr>
            <p:ph type="body" idx="1"/>
          </p:nvPr>
        </p:nvSpPr>
        <p:spPr>
          <a:xfrm>
            <a:off x="290286" y="798286"/>
            <a:ext cx="5409575" cy="823912"/>
          </a:xfrm>
        </p:spPr>
        <p:txBody>
          <a:bodyPr/>
          <a:lstStyle/>
          <a:p>
            <a:r>
              <a:rPr lang="fr-CH" dirty="0"/>
              <a:t>Cellules T </a:t>
            </a:r>
            <a:r>
              <a:rPr lang="fr-CH" dirty="0" err="1"/>
              <a:t>γδ</a:t>
            </a:r>
            <a:endParaRPr lang="fr-CH" dirty="0"/>
          </a:p>
        </p:txBody>
      </p:sp>
      <p:sp>
        <p:nvSpPr>
          <p:cNvPr id="7" name="Content Placeholder 6">
            <a:extLst>
              <a:ext uri="{FF2B5EF4-FFF2-40B4-BE49-F238E27FC236}">
                <a16:creationId xmlns:a16="http://schemas.microsoft.com/office/drawing/2014/main" id="{ABA707C6-78F8-4FF2-BAD2-E729C205A986}"/>
              </a:ext>
            </a:extLst>
          </p:cNvPr>
          <p:cNvSpPr>
            <a:spLocks noGrp="1"/>
          </p:cNvSpPr>
          <p:nvPr>
            <p:ph sz="half" idx="2"/>
          </p:nvPr>
        </p:nvSpPr>
        <p:spPr>
          <a:xfrm>
            <a:off x="290287" y="1868941"/>
            <a:ext cx="5409575" cy="3684588"/>
          </a:xfrm>
        </p:spPr>
        <p:txBody>
          <a:bodyPr>
            <a:noAutofit/>
          </a:bodyPr>
          <a:lstStyle/>
          <a:p>
            <a:r>
              <a:rPr lang="fr-CH" sz="2000" dirty="0"/>
              <a:t>5% à 10% des cellules T</a:t>
            </a:r>
          </a:p>
          <a:p>
            <a:r>
              <a:rPr lang="fr-CH" sz="2000" dirty="0"/>
              <a:t>Expriment des </a:t>
            </a:r>
            <a:r>
              <a:rPr lang="fr-CH" sz="2000" b="1" dirty="0"/>
              <a:t>récepteurs composés de chaines γ et δ</a:t>
            </a:r>
            <a:r>
              <a:rPr lang="fr-CH" sz="2000" dirty="0"/>
              <a:t>, structuralement similaires aux chaines αβ du TCR mais aux spécificités distinctes</a:t>
            </a:r>
          </a:p>
          <a:p>
            <a:r>
              <a:rPr lang="fr-CH" sz="2000" dirty="0"/>
              <a:t>Reconnaissent une variété d’</a:t>
            </a:r>
            <a:r>
              <a:rPr lang="fr-CH" sz="2000" b="1" dirty="0"/>
              <a:t>antigènes</a:t>
            </a:r>
            <a:r>
              <a:rPr lang="fr-CH" sz="2000" dirty="0"/>
              <a:t> protéiques et non-protéiques (</a:t>
            </a:r>
            <a:r>
              <a:rPr lang="fr-CH" sz="2000" b="1" dirty="0"/>
              <a:t>glycolipides), </a:t>
            </a:r>
            <a:r>
              <a:rPr lang="fr-CH" sz="2000" dirty="0"/>
              <a:t>généralement </a:t>
            </a:r>
            <a:r>
              <a:rPr lang="fr-CH" sz="2000" b="1" dirty="0"/>
              <a:t>non présentées par les molécules MHC classiques</a:t>
            </a:r>
          </a:p>
          <a:p>
            <a:r>
              <a:rPr lang="fr-CH" sz="2000" dirty="0"/>
              <a:t>abondantes dans les </a:t>
            </a:r>
            <a:r>
              <a:rPr lang="fr-CH" sz="2000" b="1" dirty="0"/>
              <a:t>épithéliums</a:t>
            </a:r>
          </a:p>
          <a:p>
            <a:r>
              <a:rPr lang="fr-CH" sz="2000" dirty="0"/>
              <a:t>cellules immunitaires quasi-innées</a:t>
            </a:r>
          </a:p>
          <a:p>
            <a:pPr marL="0" indent="0">
              <a:buNone/>
            </a:pPr>
            <a:r>
              <a:rPr lang="fr-CH" sz="2000" dirty="0"/>
              <a:t>Ces caractéristiques suggèrent que les cellules T </a:t>
            </a:r>
            <a:r>
              <a:rPr lang="fr-CH" sz="2000" dirty="0" err="1"/>
              <a:t>γδ</a:t>
            </a:r>
            <a:r>
              <a:rPr lang="fr-CH" sz="2000" dirty="0"/>
              <a:t> reconnaissent des microbes généralement présents aux surfaces épithéliales. Cependant, ni la spécificité ni la fonction exacte de ce type de cellules T n’est établi pour l’instant. </a:t>
            </a:r>
          </a:p>
        </p:txBody>
      </p:sp>
      <p:sp>
        <p:nvSpPr>
          <p:cNvPr id="8" name="Text Placeholder 7">
            <a:extLst>
              <a:ext uri="{FF2B5EF4-FFF2-40B4-BE49-F238E27FC236}">
                <a16:creationId xmlns:a16="http://schemas.microsoft.com/office/drawing/2014/main" id="{1503EA2A-3A8D-40FA-BBD1-C363204A1804}"/>
              </a:ext>
            </a:extLst>
          </p:cNvPr>
          <p:cNvSpPr>
            <a:spLocks noGrp="1"/>
          </p:cNvSpPr>
          <p:nvPr>
            <p:ph type="body" sz="quarter" idx="3"/>
          </p:nvPr>
        </p:nvSpPr>
        <p:spPr>
          <a:xfrm>
            <a:off x="5699861" y="798286"/>
            <a:ext cx="3121479" cy="823912"/>
          </a:xfrm>
        </p:spPr>
        <p:txBody>
          <a:bodyPr/>
          <a:lstStyle/>
          <a:p>
            <a:r>
              <a:rPr lang="fr-CH" dirty="0"/>
              <a:t>Cellules NK-T</a:t>
            </a:r>
          </a:p>
        </p:txBody>
      </p:sp>
      <p:sp>
        <p:nvSpPr>
          <p:cNvPr id="9" name="Content Placeholder 8">
            <a:extLst>
              <a:ext uri="{FF2B5EF4-FFF2-40B4-BE49-F238E27FC236}">
                <a16:creationId xmlns:a16="http://schemas.microsoft.com/office/drawing/2014/main" id="{9F5A5AFD-89B0-4FCC-8DE5-CB719EF76050}"/>
              </a:ext>
            </a:extLst>
          </p:cNvPr>
          <p:cNvSpPr>
            <a:spLocks noGrp="1"/>
          </p:cNvSpPr>
          <p:nvPr>
            <p:ph sz="quarter" idx="4"/>
          </p:nvPr>
        </p:nvSpPr>
        <p:spPr>
          <a:xfrm>
            <a:off x="5699862" y="1868941"/>
            <a:ext cx="3230286" cy="3684588"/>
          </a:xfrm>
        </p:spPr>
        <p:txBody>
          <a:bodyPr>
            <a:normAutofit lnSpcReduction="10000"/>
          </a:bodyPr>
          <a:lstStyle/>
          <a:p>
            <a:r>
              <a:rPr lang="fr-CH" sz="2000" dirty="0"/>
              <a:t>&lt;5% des cellules T</a:t>
            </a:r>
          </a:p>
          <a:p>
            <a:r>
              <a:rPr lang="fr-CH" sz="2000" dirty="0"/>
              <a:t>Expriment des </a:t>
            </a:r>
            <a:r>
              <a:rPr lang="fr-CH" sz="2000" b="1" dirty="0"/>
              <a:t>marqueurs de cellules NK</a:t>
            </a:r>
          </a:p>
          <a:p>
            <a:r>
              <a:rPr lang="fr-CH" sz="2000" dirty="0"/>
              <a:t>Expriment des </a:t>
            </a:r>
            <a:r>
              <a:rPr lang="fr-CH" sz="2000" b="1" dirty="0" err="1"/>
              <a:t>TCRs</a:t>
            </a:r>
            <a:r>
              <a:rPr lang="fr-CH" sz="2000" b="1" dirty="0"/>
              <a:t> αβ</a:t>
            </a:r>
            <a:r>
              <a:rPr lang="fr-CH" sz="2000" dirty="0"/>
              <a:t>, mais </a:t>
            </a:r>
            <a:r>
              <a:rPr lang="fr-CH" sz="2000" b="1" dirty="0"/>
              <a:t>reconnaissent des antigènes lipidiques présentés par les molécules non-polymorphiques MHC-like de classe I. </a:t>
            </a:r>
          </a:p>
          <a:p>
            <a:r>
              <a:rPr lang="fr-CH" sz="2000" dirty="0"/>
              <a:t>Les fonctions des cellules NK-T sont peu connues.</a:t>
            </a:r>
          </a:p>
        </p:txBody>
      </p:sp>
    </p:spTree>
    <p:extLst>
      <p:ext uri="{BB962C8B-B14F-4D97-AF65-F5344CB8AC3E}">
        <p14:creationId xmlns:p14="http://schemas.microsoft.com/office/powerpoint/2010/main" val="35783151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5AE50-8D2D-4980-B73E-68E9AF49C203}"/>
              </a:ext>
            </a:extLst>
          </p:cNvPr>
          <p:cNvSpPr>
            <a:spLocks noGrp="1"/>
          </p:cNvSpPr>
          <p:nvPr>
            <p:ph type="title"/>
          </p:nvPr>
        </p:nvSpPr>
        <p:spPr>
          <a:xfrm>
            <a:off x="0" y="1"/>
            <a:ext cx="9144000" cy="891910"/>
          </a:xfrm>
          <a:solidFill>
            <a:srgbClr val="0070C0"/>
          </a:solidFill>
        </p:spPr>
        <p:txBody>
          <a:bodyPr>
            <a:normAutofit fontScale="90000"/>
          </a:bodyPr>
          <a:lstStyle/>
          <a:p>
            <a:r>
              <a:rPr lang="fr-CH" dirty="0">
                <a:solidFill>
                  <a:schemeClr val="bg1"/>
                </a:solidFill>
              </a:rPr>
              <a:t>Conclusions 3.1 | Similarités et différences </a:t>
            </a:r>
            <a:br>
              <a:rPr lang="fr-CH" dirty="0">
                <a:solidFill>
                  <a:schemeClr val="bg1"/>
                </a:solidFill>
              </a:rPr>
            </a:br>
            <a:r>
              <a:rPr lang="fr-CH" dirty="0">
                <a:solidFill>
                  <a:schemeClr val="bg1"/>
                </a:solidFill>
              </a:rPr>
              <a:t>entre récepteurs des cellules B et T</a:t>
            </a:r>
          </a:p>
        </p:txBody>
      </p:sp>
      <p:sp>
        <p:nvSpPr>
          <p:cNvPr id="3" name="Content Placeholder 2">
            <a:extLst>
              <a:ext uri="{FF2B5EF4-FFF2-40B4-BE49-F238E27FC236}">
                <a16:creationId xmlns:a16="http://schemas.microsoft.com/office/drawing/2014/main" id="{56B20F1A-05A6-4E91-9F52-37AED830605C}"/>
              </a:ext>
            </a:extLst>
          </p:cNvPr>
          <p:cNvSpPr>
            <a:spLocks noGrp="1"/>
          </p:cNvSpPr>
          <p:nvPr>
            <p:ph idx="1"/>
          </p:nvPr>
        </p:nvSpPr>
        <p:spPr>
          <a:xfrm>
            <a:off x="233629" y="1269670"/>
            <a:ext cx="6414387" cy="5365216"/>
          </a:xfrm>
        </p:spPr>
        <p:txBody>
          <a:bodyPr>
            <a:normAutofit lnSpcReduction="10000"/>
          </a:bodyPr>
          <a:lstStyle/>
          <a:p>
            <a:r>
              <a:rPr lang="fr-CH" sz="2000" dirty="0"/>
              <a:t>Les anticorps (</a:t>
            </a:r>
            <a:r>
              <a:rPr lang="fr-CH" sz="2000" b="1" dirty="0" err="1"/>
              <a:t>BCR</a:t>
            </a:r>
            <a:r>
              <a:rPr lang="fr-CH" sz="2000" dirty="0" err="1"/>
              <a:t>s</a:t>
            </a:r>
            <a:r>
              <a:rPr lang="fr-CH" sz="2000" dirty="0"/>
              <a:t>) se composent de </a:t>
            </a:r>
            <a:r>
              <a:rPr lang="fr-CH" sz="2000" b="1" dirty="0"/>
              <a:t>deux chaines H et deux chaines L</a:t>
            </a:r>
            <a:r>
              <a:rPr lang="fr-CH" sz="2000" dirty="0"/>
              <a:t>. Ils sont exprimés en tant que </a:t>
            </a:r>
            <a:r>
              <a:rPr lang="fr-CH" sz="2000" b="1" dirty="0"/>
              <a:t>récepteurs membranaires ou protéines sécrétées</a:t>
            </a:r>
            <a:r>
              <a:rPr lang="fr-CH" sz="2000" dirty="0"/>
              <a:t>. </a:t>
            </a:r>
            <a:r>
              <a:rPr lang="fr-CH" dirty="0"/>
              <a:t>Les </a:t>
            </a:r>
            <a:r>
              <a:rPr lang="fr-CH" sz="2000" b="1" dirty="0" err="1"/>
              <a:t>TCR</a:t>
            </a:r>
            <a:r>
              <a:rPr lang="fr-CH" sz="2000" dirty="0" err="1"/>
              <a:t>s</a:t>
            </a:r>
            <a:r>
              <a:rPr lang="fr-CH" sz="2000" dirty="0"/>
              <a:t> se composent de</a:t>
            </a:r>
            <a:r>
              <a:rPr lang="fr-CH" sz="2000" b="1" dirty="0"/>
              <a:t> chaines</a:t>
            </a:r>
            <a:r>
              <a:rPr lang="fr-CH" sz="2000" dirty="0"/>
              <a:t> </a:t>
            </a:r>
            <a:r>
              <a:rPr lang="fr-CH" sz="2000" b="1" dirty="0"/>
              <a:t>α et ß</a:t>
            </a:r>
            <a:r>
              <a:rPr lang="fr-CH" sz="2000" dirty="0"/>
              <a:t>. Ils n’existent uniquement en tant que </a:t>
            </a:r>
            <a:r>
              <a:rPr lang="fr-CH" b="1" dirty="0"/>
              <a:t>récepteurs membranaires </a:t>
            </a:r>
            <a:r>
              <a:rPr lang="fr-CH" sz="2000" dirty="0"/>
              <a:t>.</a:t>
            </a:r>
          </a:p>
          <a:p>
            <a:r>
              <a:rPr lang="fr-CH" sz="2000" dirty="0"/>
              <a:t>Le TCR et le BCR contiennent tous les deux des </a:t>
            </a:r>
            <a:r>
              <a:rPr lang="fr-CH" sz="2000" b="1" dirty="0"/>
              <a:t>régions constantes et variables</a:t>
            </a:r>
            <a:r>
              <a:rPr lang="fr-CH" sz="2000" dirty="0"/>
              <a:t>. Les régions variables des deux chaines forment le site de fixation de l’antigène. </a:t>
            </a:r>
          </a:p>
          <a:p>
            <a:r>
              <a:rPr lang="fr-CH" dirty="0"/>
              <a:t>Un </a:t>
            </a:r>
            <a:r>
              <a:rPr lang="fr-CH" sz="2000" b="1" dirty="0"/>
              <a:t>anticorps </a:t>
            </a:r>
            <a:r>
              <a:rPr lang="fr-CH" dirty="0"/>
              <a:t>peut reconnaitre des </a:t>
            </a:r>
            <a:r>
              <a:rPr lang="fr-CH" b="1" dirty="0"/>
              <a:t>antigènes natifs </a:t>
            </a:r>
            <a:r>
              <a:rPr lang="fr-CH" dirty="0"/>
              <a:t>(linéaires ou</a:t>
            </a:r>
            <a:r>
              <a:rPr lang="fr-CH" sz="2000" dirty="0"/>
              <a:t> conformationnels) alors qu’un </a:t>
            </a:r>
            <a:r>
              <a:rPr lang="fr-CH" sz="2000" b="1" dirty="0" err="1"/>
              <a:t>TCRs</a:t>
            </a:r>
            <a:r>
              <a:rPr lang="fr-CH" sz="2000" dirty="0"/>
              <a:t> ne reconnait que des </a:t>
            </a:r>
            <a:r>
              <a:rPr lang="fr-CH" sz="2000" b="1" dirty="0"/>
              <a:t>peptides de petite taille </a:t>
            </a:r>
            <a:r>
              <a:rPr lang="fr-CH" sz="2000" dirty="0"/>
              <a:t>(linéaires)</a:t>
            </a:r>
            <a:r>
              <a:rPr lang="fr-CH" sz="2000" b="1" dirty="0"/>
              <a:t> présentés par le MHC</a:t>
            </a:r>
          </a:p>
          <a:p>
            <a:r>
              <a:rPr lang="fr-CH" sz="2000" dirty="0"/>
              <a:t>Lors de la reconnaissance d’un antigène par les immunoglobulines ou les molécules de TCR, des signaux sont transmis aux lymphocytes par des protéines associées aux récepteurs de l'antigène. </a:t>
            </a:r>
          </a:p>
          <a:p>
            <a:r>
              <a:rPr lang="fr-CH" sz="2000" dirty="0"/>
              <a:t>La transduction du signal requiert </a:t>
            </a:r>
            <a:r>
              <a:rPr lang="fr-CH" dirty="0"/>
              <a:t>un cross</a:t>
            </a:r>
            <a:r>
              <a:rPr lang="fr-CH" sz="2000" dirty="0"/>
              <a:t>-</a:t>
            </a:r>
            <a:r>
              <a:rPr lang="fr-CH" sz="2000" dirty="0" err="1"/>
              <a:t>linking</a:t>
            </a:r>
            <a:r>
              <a:rPr lang="fr-CH" sz="2000" dirty="0"/>
              <a:t> d’au moins deux récepteurs par fixation de molécules adjacentes d’antigène. </a:t>
            </a:r>
          </a:p>
          <a:p>
            <a:endParaRPr lang="fr-CH" sz="2000" dirty="0"/>
          </a:p>
        </p:txBody>
      </p:sp>
      <p:pic>
        <p:nvPicPr>
          <p:cNvPr id="4" name="Image 4" descr="mooc_3_Ddia_25c.jpg">
            <a:extLst>
              <a:ext uri="{FF2B5EF4-FFF2-40B4-BE49-F238E27FC236}">
                <a16:creationId xmlns:a16="http://schemas.microsoft.com/office/drawing/2014/main" id="{5C6FD495-2BB3-4B72-B2C9-7FCEF1E2D1BD}"/>
              </a:ext>
            </a:extLst>
          </p:cNvPr>
          <p:cNvPicPr>
            <a:picLocks noChangeAspect="1"/>
          </p:cNvPicPr>
          <p:nvPr/>
        </p:nvPicPr>
        <p:blipFill rotWithShape="1">
          <a:blip r:embed="rId2">
            <a:extLst>
              <a:ext uri="{28A0092B-C50C-407E-A947-70E740481C1C}">
                <a14:useLocalDpi xmlns:a14="http://schemas.microsoft.com/office/drawing/2010/main" val="0"/>
              </a:ext>
            </a:extLst>
          </a:blip>
          <a:srcRect l="22687" t="7558" r="21863" b="12693"/>
          <a:stretch/>
        </p:blipFill>
        <p:spPr>
          <a:xfrm>
            <a:off x="7721837" y="1207332"/>
            <a:ext cx="1262743" cy="1320800"/>
          </a:xfrm>
          <a:prstGeom prst="rect">
            <a:avLst/>
          </a:prstGeom>
        </p:spPr>
      </p:pic>
      <p:pic>
        <p:nvPicPr>
          <p:cNvPr id="5" name="Image 2" descr="mooc_3_Ddia_25a.jpg">
            <a:extLst>
              <a:ext uri="{FF2B5EF4-FFF2-40B4-BE49-F238E27FC236}">
                <a16:creationId xmlns:a16="http://schemas.microsoft.com/office/drawing/2014/main" id="{D8D04247-DEA8-432D-BD7D-6B809F4D7371}"/>
              </a:ext>
            </a:extLst>
          </p:cNvPr>
          <p:cNvPicPr>
            <a:picLocks noChangeAspect="1"/>
          </p:cNvPicPr>
          <p:nvPr/>
        </p:nvPicPr>
        <p:blipFill rotWithShape="1">
          <a:blip r:embed="rId3">
            <a:extLst>
              <a:ext uri="{28A0092B-C50C-407E-A947-70E740481C1C}">
                <a14:useLocalDpi xmlns:a14="http://schemas.microsoft.com/office/drawing/2010/main" val="0"/>
              </a:ext>
            </a:extLst>
          </a:blip>
          <a:srcRect l="10378" t="409" r="11440" b="4781"/>
          <a:stretch/>
        </p:blipFill>
        <p:spPr>
          <a:xfrm>
            <a:off x="6676808" y="1244842"/>
            <a:ext cx="1045029" cy="1843314"/>
          </a:xfrm>
          <a:prstGeom prst="rect">
            <a:avLst/>
          </a:prstGeom>
          <a:ln>
            <a:noFill/>
          </a:ln>
        </p:spPr>
      </p:pic>
      <p:pic>
        <p:nvPicPr>
          <p:cNvPr id="6" name="Image 3" descr="mooc_3_Ddia_25b.jpg">
            <a:extLst>
              <a:ext uri="{FF2B5EF4-FFF2-40B4-BE49-F238E27FC236}">
                <a16:creationId xmlns:a16="http://schemas.microsoft.com/office/drawing/2014/main" id="{EE5BAF45-D502-4C65-85F8-A4AF5D5AAB71}"/>
              </a:ext>
            </a:extLst>
          </p:cNvPr>
          <p:cNvPicPr>
            <a:picLocks noChangeAspect="1"/>
          </p:cNvPicPr>
          <p:nvPr/>
        </p:nvPicPr>
        <p:blipFill rotWithShape="1">
          <a:blip r:embed="rId4">
            <a:extLst>
              <a:ext uri="{28A0092B-C50C-407E-A947-70E740481C1C}">
                <a14:useLocalDpi xmlns:a14="http://schemas.microsoft.com/office/drawing/2010/main" val="0"/>
              </a:ext>
            </a:extLst>
          </a:blip>
          <a:srcRect l="30769" r="19627" b="12074"/>
          <a:stretch/>
        </p:blipFill>
        <p:spPr>
          <a:xfrm>
            <a:off x="6676808" y="3889940"/>
            <a:ext cx="928677" cy="2394393"/>
          </a:xfrm>
          <a:prstGeom prst="rect">
            <a:avLst/>
          </a:prstGeom>
          <a:ln>
            <a:noFill/>
          </a:ln>
        </p:spPr>
      </p:pic>
      <p:sp>
        <p:nvSpPr>
          <p:cNvPr id="7" name="TextBox 6">
            <a:extLst>
              <a:ext uri="{FF2B5EF4-FFF2-40B4-BE49-F238E27FC236}">
                <a16:creationId xmlns:a16="http://schemas.microsoft.com/office/drawing/2014/main" id="{86FAAF5B-7727-4F42-92B3-05D207F58DCE}"/>
              </a:ext>
            </a:extLst>
          </p:cNvPr>
          <p:cNvSpPr txBox="1"/>
          <p:nvPr/>
        </p:nvSpPr>
        <p:spPr>
          <a:xfrm>
            <a:off x="6648016" y="3088156"/>
            <a:ext cx="2458302" cy="338554"/>
          </a:xfrm>
          <a:prstGeom prst="rect">
            <a:avLst/>
          </a:prstGeom>
          <a:noFill/>
        </p:spPr>
        <p:txBody>
          <a:bodyPr wrap="none" rtlCol="0">
            <a:spAutoFit/>
          </a:bodyPr>
          <a:lstStyle/>
          <a:p>
            <a:r>
              <a:rPr lang="fr-CH" sz="1600" b="0"/>
              <a:t>BCR and secreted anticorps</a:t>
            </a:r>
          </a:p>
        </p:txBody>
      </p:sp>
      <p:sp>
        <p:nvSpPr>
          <p:cNvPr id="8" name="TextBox 7">
            <a:extLst>
              <a:ext uri="{FF2B5EF4-FFF2-40B4-BE49-F238E27FC236}">
                <a16:creationId xmlns:a16="http://schemas.microsoft.com/office/drawing/2014/main" id="{7738428A-7661-4309-A0CF-0702C9E07FE7}"/>
              </a:ext>
            </a:extLst>
          </p:cNvPr>
          <p:cNvSpPr txBox="1"/>
          <p:nvPr/>
        </p:nvSpPr>
        <p:spPr>
          <a:xfrm>
            <a:off x="6676808" y="6296332"/>
            <a:ext cx="501035" cy="338554"/>
          </a:xfrm>
          <a:prstGeom prst="rect">
            <a:avLst/>
          </a:prstGeom>
          <a:noFill/>
        </p:spPr>
        <p:txBody>
          <a:bodyPr wrap="none" rtlCol="0">
            <a:spAutoFit/>
          </a:bodyPr>
          <a:lstStyle/>
          <a:p>
            <a:r>
              <a:rPr lang="fr-CH" sz="1600" b="0"/>
              <a:t>TCR</a:t>
            </a:r>
          </a:p>
        </p:txBody>
      </p:sp>
    </p:spTree>
    <p:extLst>
      <p:ext uri="{BB962C8B-B14F-4D97-AF65-F5344CB8AC3E}">
        <p14:creationId xmlns:p14="http://schemas.microsoft.com/office/powerpoint/2010/main" val="1977274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fr-CH" dirty="0"/>
              <a:t>Origine du système immunitaire adaptatif*</a:t>
            </a:r>
          </a:p>
        </p:txBody>
      </p:sp>
      <p:grpSp>
        <p:nvGrpSpPr>
          <p:cNvPr id="42" name="Groupe 41">
            <a:extLst>
              <a:ext uri="{FF2B5EF4-FFF2-40B4-BE49-F238E27FC236}">
                <a16:creationId xmlns:a16="http://schemas.microsoft.com/office/drawing/2014/main" id="{17DCB1BE-C3C5-2B4C-A001-7307DAD490C8}"/>
              </a:ext>
            </a:extLst>
          </p:cNvPr>
          <p:cNvGrpSpPr/>
          <p:nvPr/>
        </p:nvGrpSpPr>
        <p:grpSpPr>
          <a:xfrm>
            <a:off x="80386" y="1587640"/>
            <a:ext cx="9063613" cy="4887561"/>
            <a:chOff x="-182880" y="1466810"/>
            <a:chExt cx="10127101" cy="5335878"/>
          </a:xfrm>
        </p:grpSpPr>
        <p:sp>
          <p:nvSpPr>
            <p:cNvPr id="43" name="ZoneTexte 40">
              <a:extLst>
                <a:ext uri="{FF2B5EF4-FFF2-40B4-BE49-F238E27FC236}">
                  <a16:creationId xmlns:a16="http://schemas.microsoft.com/office/drawing/2014/main" id="{12D8D9BD-B025-EC4B-BE95-4EEAEC1B3055}"/>
                </a:ext>
              </a:extLst>
            </p:cNvPr>
            <p:cNvSpPr txBox="1">
              <a:spLocks noChangeArrowheads="1"/>
            </p:cNvSpPr>
            <p:nvPr/>
          </p:nvSpPr>
          <p:spPr bwMode="auto">
            <a:xfrm>
              <a:off x="706120" y="2381250"/>
              <a:ext cx="1892300" cy="369888"/>
            </a:xfrm>
            <a:prstGeom prst="rect">
              <a:avLst/>
            </a:prstGeom>
            <a:noFill/>
            <a:ln w="9525">
              <a:noFill/>
              <a:miter lim="800000"/>
              <a:headEnd/>
              <a:tailEnd/>
            </a:ln>
          </p:spPr>
          <p:txBody>
            <a:bodyPr>
              <a:spAutoFit/>
            </a:bodyPr>
            <a:lstStyle/>
            <a:p>
              <a:pPr algn="ctr" fontAlgn="auto">
                <a:spcBef>
                  <a:spcPts val="0"/>
                </a:spcBef>
                <a:spcAft>
                  <a:spcPts val="0"/>
                </a:spcAft>
                <a:defRPr/>
              </a:pPr>
              <a:r>
                <a:rPr kumimoji="0" lang="fr-FR" sz="1800" b="1" kern="0" dirty="0">
                  <a:solidFill>
                    <a:sysClr val="windowText" lastClr="000000"/>
                  </a:solidFill>
                  <a:latin typeface="Cambria" pitchFamily="-108" charset="0"/>
                  <a:ea typeface="+mn-ea"/>
                  <a:cs typeface="+mn-cs"/>
                </a:rPr>
                <a:t>Echinodermes</a:t>
              </a:r>
            </a:p>
          </p:txBody>
        </p:sp>
        <p:sp>
          <p:nvSpPr>
            <p:cNvPr id="44" name="ZoneTexte 91">
              <a:extLst>
                <a:ext uri="{FF2B5EF4-FFF2-40B4-BE49-F238E27FC236}">
                  <a16:creationId xmlns:a16="http://schemas.microsoft.com/office/drawing/2014/main" id="{0395057D-0E6D-BE48-8A9C-8AE252760D0A}"/>
                </a:ext>
              </a:extLst>
            </p:cNvPr>
            <p:cNvSpPr txBox="1">
              <a:spLocks noChangeArrowheads="1"/>
            </p:cNvSpPr>
            <p:nvPr/>
          </p:nvSpPr>
          <p:spPr bwMode="auto">
            <a:xfrm>
              <a:off x="672783" y="3987800"/>
              <a:ext cx="130968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900">
                  <a:solidFill>
                    <a:schemeClr val="tx1"/>
                  </a:solidFill>
                  <a:latin typeface="Arial" charset="0"/>
                  <a:ea typeface="ＭＳ Ｐゴシック" charset="0"/>
                  <a:cs typeface="ＭＳ Ｐゴシック" charset="0"/>
                </a:defRPr>
              </a:lvl1pPr>
              <a:lvl2pPr marL="742950" indent="-285750">
                <a:defRPr kumimoji="1" sz="2900">
                  <a:solidFill>
                    <a:schemeClr val="tx1"/>
                  </a:solidFill>
                  <a:latin typeface="Arial" charset="0"/>
                  <a:ea typeface="ＭＳ Ｐゴシック" charset="0"/>
                </a:defRPr>
              </a:lvl2pPr>
              <a:lvl3pPr marL="1143000" indent="-228600">
                <a:defRPr kumimoji="1" sz="2900">
                  <a:solidFill>
                    <a:schemeClr val="tx1"/>
                  </a:solidFill>
                  <a:latin typeface="Arial" charset="0"/>
                  <a:ea typeface="ＭＳ Ｐゴシック" charset="0"/>
                </a:defRPr>
              </a:lvl3pPr>
              <a:lvl4pPr marL="1600200" indent="-228600">
                <a:defRPr kumimoji="1" sz="2900">
                  <a:solidFill>
                    <a:schemeClr val="tx1"/>
                  </a:solidFill>
                  <a:latin typeface="Arial" charset="0"/>
                  <a:ea typeface="ＭＳ Ｐゴシック" charset="0"/>
                </a:defRPr>
              </a:lvl4pPr>
              <a:lvl5pPr marL="2057400" indent="-228600">
                <a:defRPr kumimoji="1" sz="2900">
                  <a:solidFill>
                    <a:schemeClr val="tx1"/>
                  </a:solidFill>
                  <a:latin typeface="Arial" charset="0"/>
                  <a:ea typeface="ＭＳ Ｐゴシック" charset="0"/>
                </a:defRPr>
              </a:lvl5pPr>
              <a:lvl6pPr marL="2514600" indent="-228600" algn="r" eaLnBrk="0" fontAlgn="base" hangingPunct="0">
                <a:spcBef>
                  <a:spcPct val="0"/>
                </a:spcBef>
                <a:spcAft>
                  <a:spcPct val="0"/>
                </a:spcAft>
                <a:defRPr kumimoji="1" sz="2900">
                  <a:solidFill>
                    <a:schemeClr val="tx1"/>
                  </a:solidFill>
                  <a:latin typeface="Arial" charset="0"/>
                  <a:ea typeface="ＭＳ Ｐゴシック" charset="0"/>
                </a:defRPr>
              </a:lvl6pPr>
              <a:lvl7pPr marL="2971800" indent="-228600" algn="r" eaLnBrk="0" fontAlgn="base" hangingPunct="0">
                <a:spcBef>
                  <a:spcPct val="0"/>
                </a:spcBef>
                <a:spcAft>
                  <a:spcPct val="0"/>
                </a:spcAft>
                <a:defRPr kumimoji="1" sz="2900">
                  <a:solidFill>
                    <a:schemeClr val="tx1"/>
                  </a:solidFill>
                  <a:latin typeface="Arial" charset="0"/>
                  <a:ea typeface="ＭＳ Ｐゴシック" charset="0"/>
                </a:defRPr>
              </a:lvl7pPr>
              <a:lvl8pPr marL="3429000" indent="-228600" algn="r" eaLnBrk="0" fontAlgn="base" hangingPunct="0">
                <a:spcBef>
                  <a:spcPct val="0"/>
                </a:spcBef>
                <a:spcAft>
                  <a:spcPct val="0"/>
                </a:spcAft>
                <a:defRPr kumimoji="1" sz="2900">
                  <a:solidFill>
                    <a:schemeClr val="tx1"/>
                  </a:solidFill>
                  <a:latin typeface="Arial" charset="0"/>
                  <a:ea typeface="ＭＳ Ｐゴシック" charset="0"/>
                </a:defRPr>
              </a:lvl8pPr>
              <a:lvl9pPr marL="3886200" indent="-228600" algn="r" eaLnBrk="0" fontAlgn="base" hangingPunct="0">
                <a:spcBef>
                  <a:spcPct val="0"/>
                </a:spcBef>
                <a:spcAft>
                  <a:spcPct val="0"/>
                </a:spcAft>
                <a:defRPr kumimoji="1" sz="2900">
                  <a:solidFill>
                    <a:schemeClr val="tx1"/>
                  </a:solidFill>
                  <a:latin typeface="Arial" charset="0"/>
                  <a:ea typeface="ＭＳ Ｐゴシック" charset="0"/>
                </a:defRPr>
              </a:lvl9pPr>
            </a:lstStyle>
            <a:p>
              <a:pPr algn="ctr"/>
              <a:r>
                <a:rPr kumimoji="0" lang="fr-FR" sz="1800" b="1">
                  <a:solidFill>
                    <a:srgbClr val="000000"/>
                  </a:solidFill>
                  <a:latin typeface="Cambria" charset="0"/>
                </a:rPr>
                <a:t>Chordés</a:t>
              </a:r>
            </a:p>
          </p:txBody>
        </p:sp>
        <p:sp>
          <p:nvSpPr>
            <p:cNvPr id="45" name="ZoneTexte 94">
              <a:extLst>
                <a:ext uri="{FF2B5EF4-FFF2-40B4-BE49-F238E27FC236}">
                  <a16:creationId xmlns:a16="http://schemas.microsoft.com/office/drawing/2014/main" id="{18EB36F0-825F-EF41-AC71-1016BBB8122A}"/>
                </a:ext>
              </a:extLst>
            </p:cNvPr>
            <p:cNvSpPr txBox="1">
              <a:spLocks noChangeArrowheads="1"/>
            </p:cNvSpPr>
            <p:nvPr/>
          </p:nvSpPr>
          <p:spPr bwMode="auto">
            <a:xfrm>
              <a:off x="3058796" y="4046538"/>
              <a:ext cx="1600201" cy="4032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900">
                  <a:solidFill>
                    <a:schemeClr val="tx1"/>
                  </a:solidFill>
                  <a:latin typeface="Arial" charset="0"/>
                  <a:ea typeface="ＭＳ Ｐゴシック" charset="0"/>
                  <a:cs typeface="ＭＳ Ｐゴシック" charset="0"/>
                </a:defRPr>
              </a:lvl1pPr>
              <a:lvl2pPr marL="742950" indent="-285750">
                <a:defRPr kumimoji="1" sz="2900">
                  <a:solidFill>
                    <a:schemeClr val="tx1"/>
                  </a:solidFill>
                  <a:latin typeface="Arial" charset="0"/>
                  <a:ea typeface="ＭＳ Ｐゴシック" charset="0"/>
                </a:defRPr>
              </a:lvl2pPr>
              <a:lvl3pPr marL="1143000" indent="-228600">
                <a:defRPr kumimoji="1" sz="2900">
                  <a:solidFill>
                    <a:schemeClr val="tx1"/>
                  </a:solidFill>
                  <a:latin typeface="Arial" charset="0"/>
                  <a:ea typeface="ＭＳ Ｐゴシック" charset="0"/>
                </a:defRPr>
              </a:lvl3pPr>
              <a:lvl4pPr marL="1600200" indent="-228600">
                <a:defRPr kumimoji="1" sz="2900">
                  <a:solidFill>
                    <a:schemeClr val="tx1"/>
                  </a:solidFill>
                  <a:latin typeface="Arial" charset="0"/>
                  <a:ea typeface="ＭＳ Ｐゴシック" charset="0"/>
                </a:defRPr>
              </a:lvl4pPr>
              <a:lvl5pPr marL="2057400" indent="-228600">
                <a:defRPr kumimoji="1" sz="2900">
                  <a:solidFill>
                    <a:schemeClr val="tx1"/>
                  </a:solidFill>
                  <a:latin typeface="Arial" charset="0"/>
                  <a:ea typeface="ＭＳ Ｐゴシック" charset="0"/>
                </a:defRPr>
              </a:lvl5pPr>
              <a:lvl6pPr marL="2514600" indent="-228600" algn="r" eaLnBrk="0" fontAlgn="base" hangingPunct="0">
                <a:spcBef>
                  <a:spcPct val="0"/>
                </a:spcBef>
                <a:spcAft>
                  <a:spcPct val="0"/>
                </a:spcAft>
                <a:defRPr kumimoji="1" sz="2900">
                  <a:solidFill>
                    <a:schemeClr val="tx1"/>
                  </a:solidFill>
                  <a:latin typeface="Arial" charset="0"/>
                  <a:ea typeface="ＭＳ Ｐゴシック" charset="0"/>
                </a:defRPr>
              </a:lvl6pPr>
              <a:lvl7pPr marL="2971800" indent="-228600" algn="r" eaLnBrk="0" fontAlgn="base" hangingPunct="0">
                <a:spcBef>
                  <a:spcPct val="0"/>
                </a:spcBef>
                <a:spcAft>
                  <a:spcPct val="0"/>
                </a:spcAft>
                <a:defRPr kumimoji="1" sz="2900">
                  <a:solidFill>
                    <a:schemeClr val="tx1"/>
                  </a:solidFill>
                  <a:latin typeface="Arial" charset="0"/>
                  <a:ea typeface="ＭＳ Ｐゴシック" charset="0"/>
                </a:defRPr>
              </a:lvl7pPr>
              <a:lvl8pPr marL="3429000" indent="-228600" algn="r" eaLnBrk="0" fontAlgn="base" hangingPunct="0">
                <a:spcBef>
                  <a:spcPct val="0"/>
                </a:spcBef>
                <a:spcAft>
                  <a:spcPct val="0"/>
                </a:spcAft>
                <a:defRPr kumimoji="1" sz="2900">
                  <a:solidFill>
                    <a:schemeClr val="tx1"/>
                  </a:solidFill>
                  <a:latin typeface="Arial" charset="0"/>
                  <a:ea typeface="ＭＳ Ｐゴシック" charset="0"/>
                </a:defRPr>
              </a:lvl8pPr>
              <a:lvl9pPr marL="3886200" indent="-228600" algn="r" eaLnBrk="0" fontAlgn="base" hangingPunct="0">
                <a:spcBef>
                  <a:spcPct val="0"/>
                </a:spcBef>
                <a:spcAft>
                  <a:spcPct val="0"/>
                </a:spcAft>
                <a:defRPr kumimoji="1" sz="2900">
                  <a:solidFill>
                    <a:schemeClr val="tx1"/>
                  </a:solidFill>
                  <a:latin typeface="Arial" charset="0"/>
                  <a:ea typeface="ＭＳ Ｐゴシック" charset="0"/>
                </a:defRPr>
              </a:lvl9pPr>
            </a:lstStyle>
            <a:p>
              <a:pPr algn="ctr"/>
              <a:r>
                <a:rPr kumimoji="0" lang="fr-FR" sz="1800" b="1" dirty="0" err="1">
                  <a:solidFill>
                    <a:srgbClr val="000000"/>
                  </a:solidFill>
                  <a:latin typeface="Cambria" charset="0"/>
                </a:rPr>
                <a:t>Urochordés</a:t>
              </a:r>
              <a:endParaRPr kumimoji="0" lang="fr-FR" sz="1800" b="1" dirty="0">
                <a:solidFill>
                  <a:srgbClr val="000000"/>
                </a:solidFill>
                <a:latin typeface="Cambria" charset="0"/>
              </a:endParaRPr>
            </a:p>
          </p:txBody>
        </p:sp>
        <p:sp>
          <p:nvSpPr>
            <p:cNvPr id="46" name="ZoneTexte 96">
              <a:extLst>
                <a:ext uri="{FF2B5EF4-FFF2-40B4-BE49-F238E27FC236}">
                  <a16:creationId xmlns:a16="http://schemas.microsoft.com/office/drawing/2014/main" id="{C9D7B81D-2EE3-9E4F-AD68-0F0E622197AE}"/>
                </a:ext>
              </a:extLst>
            </p:cNvPr>
            <p:cNvSpPr txBox="1">
              <a:spLocks noChangeArrowheads="1"/>
            </p:cNvSpPr>
            <p:nvPr/>
          </p:nvSpPr>
          <p:spPr bwMode="auto">
            <a:xfrm>
              <a:off x="2596832" y="3135313"/>
              <a:ext cx="2120741" cy="4032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900">
                  <a:solidFill>
                    <a:schemeClr val="tx1"/>
                  </a:solidFill>
                  <a:latin typeface="Arial" charset="0"/>
                  <a:ea typeface="ＭＳ Ｐゴシック" charset="0"/>
                  <a:cs typeface="ＭＳ Ｐゴシック" charset="0"/>
                </a:defRPr>
              </a:lvl1pPr>
              <a:lvl2pPr marL="742950" indent="-285750">
                <a:defRPr kumimoji="1" sz="2900">
                  <a:solidFill>
                    <a:schemeClr val="tx1"/>
                  </a:solidFill>
                  <a:latin typeface="Arial" charset="0"/>
                  <a:ea typeface="ＭＳ Ｐゴシック" charset="0"/>
                </a:defRPr>
              </a:lvl2pPr>
              <a:lvl3pPr marL="1143000" indent="-228600">
                <a:defRPr kumimoji="1" sz="2900">
                  <a:solidFill>
                    <a:schemeClr val="tx1"/>
                  </a:solidFill>
                  <a:latin typeface="Arial" charset="0"/>
                  <a:ea typeface="ＭＳ Ｐゴシック" charset="0"/>
                </a:defRPr>
              </a:lvl3pPr>
              <a:lvl4pPr marL="1600200" indent="-228600">
                <a:defRPr kumimoji="1" sz="2900">
                  <a:solidFill>
                    <a:schemeClr val="tx1"/>
                  </a:solidFill>
                  <a:latin typeface="Arial" charset="0"/>
                  <a:ea typeface="ＭＳ Ｐゴシック" charset="0"/>
                </a:defRPr>
              </a:lvl4pPr>
              <a:lvl5pPr marL="2057400" indent="-228600">
                <a:defRPr kumimoji="1" sz="2900">
                  <a:solidFill>
                    <a:schemeClr val="tx1"/>
                  </a:solidFill>
                  <a:latin typeface="Arial" charset="0"/>
                  <a:ea typeface="ＭＳ Ｐゴシック" charset="0"/>
                </a:defRPr>
              </a:lvl5pPr>
              <a:lvl6pPr marL="2514600" indent="-228600" algn="r" eaLnBrk="0" fontAlgn="base" hangingPunct="0">
                <a:spcBef>
                  <a:spcPct val="0"/>
                </a:spcBef>
                <a:spcAft>
                  <a:spcPct val="0"/>
                </a:spcAft>
                <a:defRPr kumimoji="1" sz="2900">
                  <a:solidFill>
                    <a:schemeClr val="tx1"/>
                  </a:solidFill>
                  <a:latin typeface="Arial" charset="0"/>
                  <a:ea typeface="ＭＳ Ｐゴシック" charset="0"/>
                </a:defRPr>
              </a:lvl6pPr>
              <a:lvl7pPr marL="2971800" indent="-228600" algn="r" eaLnBrk="0" fontAlgn="base" hangingPunct="0">
                <a:spcBef>
                  <a:spcPct val="0"/>
                </a:spcBef>
                <a:spcAft>
                  <a:spcPct val="0"/>
                </a:spcAft>
                <a:defRPr kumimoji="1" sz="2900">
                  <a:solidFill>
                    <a:schemeClr val="tx1"/>
                  </a:solidFill>
                  <a:latin typeface="Arial" charset="0"/>
                  <a:ea typeface="ＭＳ Ｐゴシック" charset="0"/>
                </a:defRPr>
              </a:lvl7pPr>
              <a:lvl8pPr marL="3429000" indent="-228600" algn="r" eaLnBrk="0" fontAlgn="base" hangingPunct="0">
                <a:spcBef>
                  <a:spcPct val="0"/>
                </a:spcBef>
                <a:spcAft>
                  <a:spcPct val="0"/>
                </a:spcAft>
                <a:defRPr kumimoji="1" sz="2900">
                  <a:solidFill>
                    <a:schemeClr val="tx1"/>
                  </a:solidFill>
                  <a:latin typeface="Arial" charset="0"/>
                  <a:ea typeface="ＭＳ Ｐゴシック" charset="0"/>
                </a:defRPr>
              </a:lvl8pPr>
              <a:lvl9pPr marL="3886200" indent="-228600" algn="r" eaLnBrk="0" fontAlgn="base" hangingPunct="0">
                <a:spcBef>
                  <a:spcPct val="0"/>
                </a:spcBef>
                <a:spcAft>
                  <a:spcPct val="0"/>
                </a:spcAft>
                <a:defRPr kumimoji="1" sz="2900">
                  <a:solidFill>
                    <a:schemeClr val="tx1"/>
                  </a:solidFill>
                  <a:latin typeface="Arial" charset="0"/>
                  <a:ea typeface="ＭＳ Ｐゴシック" charset="0"/>
                </a:defRPr>
              </a:lvl9pPr>
            </a:lstStyle>
            <a:p>
              <a:pPr algn="ctr"/>
              <a:r>
                <a:rPr kumimoji="0" lang="fr-FR" sz="1800" b="1" dirty="0" err="1">
                  <a:solidFill>
                    <a:srgbClr val="000000"/>
                  </a:solidFill>
                  <a:latin typeface="Cambria" charset="0"/>
                </a:rPr>
                <a:t>Céphalochordés</a:t>
              </a:r>
              <a:endParaRPr kumimoji="0" lang="fr-FR" sz="1800" b="1" dirty="0">
                <a:solidFill>
                  <a:srgbClr val="000000"/>
                </a:solidFill>
                <a:latin typeface="Cambria" charset="0"/>
              </a:endParaRPr>
            </a:p>
          </p:txBody>
        </p:sp>
        <p:cxnSp>
          <p:nvCxnSpPr>
            <p:cNvPr id="47" name="Connecteur droit 67">
              <a:extLst>
                <a:ext uri="{FF2B5EF4-FFF2-40B4-BE49-F238E27FC236}">
                  <a16:creationId xmlns:a16="http://schemas.microsoft.com/office/drawing/2014/main" id="{361AE2DD-8273-084E-B55A-EDBDCEC5C6D0}"/>
                </a:ext>
              </a:extLst>
            </p:cNvPr>
            <p:cNvCxnSpPr>
              <a:cxnSpLocks noChangeShapeType="1"/>
            </p:cNvCxnSpPr>
            <p:nvPr/>
          </p:nvCxnSpPr>
          <p:spPr bwMode="auto">
            <a:xfrm rot="10800000">
              <a:off x="1868170" y="4160838"/>
              <a:ext cx="434975" cy="0"/>
            </a:xfrm>
            <a:prstGeom prst="line">
              <a:avLst/>
            </a:prstGeom>
            <a:noFill/>
            <a:ln w="19050">
              <a:solidFill>
                <a:srgbClr val="000000"/>
              </a:solidFill>
              <a:round/>
              <a:headEnd/>
              <a:tailEnd/>
            </a:ln>
            <a:extLst>
              <a:ext uri="{909E8E84-426E-40dd-AFC4-6F175D3DCCD1}">
                <a14:hiddenFill xmlns="" xmlns:a14="http://schemas.microsoft.com/office/drawing/2010/main">
                  <a:noFill/>
                </a14:hiddenFill>
              </a:ext>
            </a:extLst>
          </p:spPr>
        </p:cxnSp>
        <p:cxnSp>
          <p:nvCxnSpPr>
            <p:cNvPr id="48" name="Connecteur droit 71">
              <a:extLst>
                <a:ext uri="{FF2B5EF4-FFF2-40B4-BE49-F238E27FC236}">
                  <a16:creationId xmlns:a16="http://schemas.microsoft.com/office/drawing/2014/main" id="{BB3EB2C5-9185-BD4B-9044-7FC2DF158271}"/>
                </a:ext>
              </a:extLst>
            </p:cNvPr>
            <p:cNvCxnSpPr>
              <a:cxnSpLocks noChangeShapeType="1"/>
            </p:cNvCxnSpPr>
            <p:nvPr/>
          </p:nvCxnSpPr>
          <p:spPr bwMode="auto">
            <a:xfrm rot="16200000" flipH="1">
              <a:off x="1622902" y="4158456"/>
              <a:ext cx="1358900" cy="4763"/>
            </a:xfrm>
            <a:prstGeom prst="line">
              <a:avLst/>
            </a:prstGeom>
            <a:noFill/>
            <a:ln w="19050">
              <a:solidFill>
                <a:srgbClr val="000000"/>
              </a:solidFill>
              <a:round/>
              <a:headEnd/>
              <a:tailEnd/>
            </a:ln>
            <a:extLst>
              <a:ext uri="{909E8E84-426E-40dd-AFC4-6F175D3DCCD1}">
                <a14:hiddenFill xmlns="" xmlns:a14="http://schemas.microsoft.com/office/drawing/2010/main">
                  <a:noFill/>
                </a14:hiddenFill>
              </a:ext>
            </a:extLst>
          </p:spPr>
        </p:cxnSp>
        <p:pic>
          <p:nvPicPr>
            <p:cNvPr id="49" name="Image 52" descr="ciona.jpg">
              <a:extLst>
                <a:ext uri="{FF2B5EF4-FFF2-40B4-BE49-F238E27FC236}">
                  <a16:creationId xmlns:a16="http://schemas.microsoft.com/office/drawing/2014/main" id="{AADA5A3E-E6E5-0044-82C0-DF67BFEEE1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22483" y="3482975"/>
              <a:ext cx="1004887" cy="151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 name="Image 57" descr="oursin.jpg">
              <a:extLst>
                <a:ext uri="{FF2B5EF4-FFF2-40B4-BE49-F238E27FC236}">
                  <a16:creationId xmlns:a16="http://schemas.microsoft.com/office/drawing/2014/main" id="{36652637-2686-9545-9B3A-EA94629810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31745" y="2171700"/>
              <a:ext cx="1652588" cy="1001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 name="Rectangle 50">
              <a:extLst>
                <a:ext uri="{FF2B5EF4-FFF2-40B4-BE49-F238E27FC236}">
                  <a16:creationId xmlns:a16="http://schemas.microsoft.com/office/drawing/2014/main" id="{1F2AFC19-1FEF-474A-9E69-4FC47EAE6683}"/>
                </a:ext>
              </a:extLst>
            </p:cNvPr>
            <p:cNvSpPr/>
            <p:nvPr/>
          </p:nvSpPr>
          <p:spPr bwMode="auto">
            <a:xfrm>
              <a:off x="1836420" y="4113213"/>
              <a:ext cx="461963" cy="146050"/>
            </a:xfrm>
            <a:prstGeom prst="rect">
              <a:avLst/>
            </a:prstGeom>
            <a:solidFill>
              <a:srgbClr val="AFDD7D"/>
            </a:solidFill>
            <a:ln w="25400" cap="flat" cmpd="sng" algn="ctr">
              <a:noFill/>
              <a:prstDash val="solid"/>
            </a:ln>
            <a:effectLst/>
          </p:spPr>
          <p:txBody>
            <a:bodyPr anchor="ctr"/>
            <a:lstStyle/>
            <a:p>
              <a:pPr algn="ctr" eaLnBrk="1" fontAlgn="auto" hangingPunct="1">
                <a:spcBef>
                  <a:spcPts val="0"/>
                </a:spcBef>
                <a:spcAft>
                  <a:spcPts val="0"/>
                </a:spcAft>
                <a:defRPr/>
              </a:pPr>
              <a:endParaRPr kumimoji="0" lang="fr-FR" sz="1800" kern="0">
                <a:solidFill>
                  <a:sysClr val="window" lastClr="FFFFFF"/>
                </a:solidFill>
                <a:latin typeface="Cambria" pitchFamily="18" charset="0"/>
                <a:ea typeface="+mn-ea"/>
                <a:cs typeface="+mn-cs"/>
              </a:endParaRPr>
            </a:p>
          </p:txBody>
        </p:sp>
        <p:sp>
          <p:nvSpPr>
            <p:cNvPr id="52" name="Virage 79">
              <a:extLst>
                <a:ext uri="{FF2B5EF4-FFF2-40B4-BE49-F238E27FC236}">
                  <a16:creationId xmlns:a16="http://schemas.microsoft.com/office/drawing/2014/main" id="{129D20F2-755F-1541-BB05-6706FDA2C651}"/>
                </a:ext>
              </a:extLst>
            </p:cNvPr>
            <p:cNvSpPr/>
            <p:nvPr/>
          </p:nvSpPr>
          <p:spPr bwMode="auto">
            <a:xfrm>
              <a:off x="2223770" y="3235325"/>
              <a:ext cx="482600" cy="863600"/>
            </a:xfrm>
            <a:prstGeom prst="bentArrow">
              <a:avLst>
                <a:gd name="adj1" fmla="val 35567"/>
                <a:gd name="adj2" fmla="val 25000"/>
                <a:gd name="adj3" fmla="val 25000"/>
                <a:gd name="adj4" fmla="val 43750"/>
              </a:avLst>
            </a:prstGeom>
            <a:solidFill>
              <a:srgbClr val="AFDD7D"/>
            </a:solidFill>
            <a:ln w="25400" cap="flat" cmpd="sng" algn="ctr">
              <a:noFill/>
              <a:prstDash val="solid"/>
            </a:ln>
            <a:effectLst/>
          </p:spPr>
          <p:txBody>
            <a:bodyPr anchor="ctr"/>
            <a:lstStyle/>
            <a:p>
              <a:pPr algn="ctr" eaLnBrk="1" fontAlgn="auto" hangingPunct="1">
                <a:spcBef>
                  <a:spcPts val="0"/>
                </a:spcBef>
                <a:spcAft>
                  <a:spcPts val="0"/>
                </a:spcAft>
                <a:defRPr/>
              </a:pPr>
              <a:endParaRPr kumimoji="0" lang="fr-FR" sz="1800" kern="0">
                <a:solidFill>
                  <a:sysClr val="windowText" lastClr="000000"/>
                </a:solidFill>
                <a:latin typeface="Cambria" pitchFamily="18" charset="0"/>
                <a:ea typeface="+mn-ea"/>
                <a:cs typeface="+mn-cs"/>
              </a:endParaRPr>
            </a:p>
          </p:txBody>
        </p:sp>
        <p:sp>
          <p:nvSpPr>
            <p:cNvPr id="53" name="Virage 80">
              <a:extLst>
                <a:ext uri="{FF2B5EF4-FFF2-40B4-BE49-F238E27FC236}">
                  <a16:creationId xmlns:a16="http://schemas.microsoft.com/office/drawing/2014/main" id="{953683C3-8AF4-BD41-A503-28C3E1003A6F}"/>
                </a:ext>
              </a:extLst>
            </p:cNvPr>
            <p:cNvSpPr/>
            <p:nvPr/>
          </p:nvSpPr>
          <p:spPr bwMode="auto">
            <a:xfrm flipV="1">
              <a:off x="2223770" y="4010025"/>
              <a:ext cx="519113" cy="995363"/>
            </a:xfrm>
            <a:prstGeom prst="bentArrow">
              <a:avLst>
                <a:gd name="adj1" fmla="val 32812"/>
                <a:gd name="adj2" fmla="val 25000"/>
                <a:gd name="adj3" fmla="val 0"/>
                <a:gd name="adj4" fmla="val 43750"/>
              </a:avLst>
            </a:prstGeom>
            <a:solidFill>
              <a:srgbClr val="AFDD7D"/>
            </a:solidFill>
            <a:ln w="25400" cap="flat" cmpd="sng" algn="ctr">
              <a:noFill/>
              <a:prstDash val="solid"/>
            </a:ln>
            <a:effectLst/>
          </p:spPr>
          <p:txBody>
            <a:bodyPr anchor="ctr"/>
            <a:lstStyle/>
            <a:p>
              <a:pPr algn="ctr" eaLnBrk="1" fontAlgn="auto" hangingPunct="1">
                <a:spcBef>
                  <a:spcPts val="0"/>
                </a:spcBef>
                <a:spcAft>
                  <a:spcPts val="0"/>
                </a:spcAft>
                <a:defRPr/>
              </a:pPr>
              <a:endParaRPr kumimoji="0" lang="fr-FR" sz="1800" kern="0">
                <a:solidFill>
                  <a:sysClr val="windowText" lastClr="000000"/>
                </a:solidFill>
                <a:latin typeface="Cambria" pitchFamily="18" charset="0"/>
                <a:ea typeface="+mn-ea"/>
                <a:cs typeface="+mn-cs"/>
              </a:endParaRPr>
            </a:p>
          </p:txBody>
        </p:sp>
        <p:sp>
          <p:nvSpPr>
            <p:cNvPr id="54" name="Virage 82">
              <a:extLst>
                <a:ext uri="{FF2B5EF4-FFF2-40B4-BE49-F238E27FC236}">
                  <a16:creationId xmlns:a16="http://schemas.microsoft.com/office/drawing/2014/main" id="{9AFBBE04-4952-D544-AEC1-B8AD6386B8FC}"/>
                </a:ext>
              </a:extLst>
            </p:cNvPr>
            <p:cNvSpPr/>
            <p:nvPr/>
          </p:nvSpPr>
          <p:spPr bwMode="auto">
            <a:xfrm>
              <a:off x="2704783" y="4137025"/>
              <a:ext cx="481012" cy="739775"/>
            </a:xfrm>
            <a:prstGeom prst="bentArrow">
              <a:avLst>
                <a:gd name="adj1" fmla="val 35567"/>
                <a:gd name="adj2" fmla="val 25000"/>
                <a:gd name="adj3" fmla="val 25000"/>
                <a:gd name="adj4" fmla="val 43750"/>
              </a:avLst>
            </a:prstGeom>
            <a:solidFill>
              <a:srgbClr val="AFDD7D"/>
            </a:solidFill>
            <a:ln w="25400" cap="flat" cmpd="sng" algn="ctr">
              <a:noFill/>
              <a:prstDash val="solid"/>
            </a:ln>
            <a:effectLst/>
          </p:spPr>
          <p:txBody>
            <a:bodyPr anchor="ctr"/>
            <a:lstStyle/>
            <a:p>
              <a:pPr algn="ctr" eaLnBrk="1" fontAlgn="auto" hangingPunct="1">
                <a:spcBef>
                  <a:spcPts val="0"/>
                </a:spcBef>
                <a:spcAft>
                  <a:spcPts val="0"/>
                </a:spcAft>
                <a:defRPr/>
              </a:pPr>
              <a:endParaRPr kumimoji="0" lang="fr-FR" sz="1800" kern="0">
                <a:solidFill>
                  <a:sysClr val="windowText" lastClr="000000"/>
                </a:solidFill>
                <a:latin typeface="Cambria" pitchFamily="18" charset="0"/>
                <a:ea typeface="+mn-ea"/>
                <a:cs typeface="+mn-cs"/>
              </a:endParaRPr>
            </a:p>
          </p:txBody>
        </p:sp>
        <p:pic>
          <p:nvPicPr>
            <p:cNvPr id="55" name="Image 64" descr="branchiostoma.jpg">
              <a:extLst>
                <a:ext uri="{FF2B5EF4-FFF2-40B4-BE49-F238E27FC236}">
                  <a16:creationId xmlns:a16="http://schemas.microsoft.com/office/drawing/2014/main" id="{BF61FD42-02D0-9A45-93E4-2C648D49DB5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43021" y="2719104"/>
              <a:ext cx="1717675" cy="94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 name="Rectangle 55">
              <a:extLst>
                <a:ext uri="{FF2B5EF4-FFF2-40B4-BE49-F238E27FC236}">
                  <a16:creationId xmlns:a16="http://schemas.microsoft.com/office/drawing/2014/main" id="{6E888F05-2E4F-264F-8959-B76B7362C3A6}"/>
                </a:ext>
              </a:extLst>
            </p:cNvPr>
            <p:cNvSpPr/>
            <p:nvPr/>
          </p:nvSpPr>
          <p:spPr bwMode="auto">
            <a:xfrm>
              <a:off x="4679427" y="3276600"/>
              <a:ext cx="1787525" cy="88900"/>
            </a:xfrm>
            <a:prstGeom prst="rect">
              <a:avLst/>
            </a:prstGeom>
            <a:solidFill>
              <a:srgbClr val="AFDD7D"/>
            </a:solidFill>
            <a:ln w="9525" cap="flat" cmpd="sng" algn="ctr">
              <a:solidFill>
                <a:srgbClr val="AFDD7D"/>
              </a:solidFill>
              <a:prstDash val="solid"/>
              <a:round/>
              <a:headEnd type="none" w="med" len="med"/>
              <a:tailEnd type="none" w="med" len="med"/>
            </a:ln>
            <a:effectLst/>
          </p:spPr>
          <p:txBody>
            <a:bodyPr/>
            <a:lstStyle/>
            <a:p>
              <a:pPr algn="ctr" fontAlgn="auto">
                <a:spcBef>
                  <a:spcPts val="0"/>
                </a:spcBef>
                <a:spcAft>
                  <a:spcPts val="0"/>
                </a:spcAft>
                <a:defRPr/>
              </a:pPr>
              <a:endParaRPr kumimoji="0" lang="fr-FR" sz="1800" kern="0">
                <a:solidFill>
                  <a:sysClr val="windowText" lastClr="000000"/>
                </a:solidFill>
                <a:effectLst>
                  <a:outerShdw blurRad="38100" dist="38100" dir="2700000" algn="tl">
                    <a:srgbClr val="000000">
                      <a:alpha val="43137"/>
                    </a:srgbClr>
                  </a:outerShdw>
                </a:effectLst>
                <a:latin typeface="Cambria" pitchFamily="18" charset="0"/>
                <a:ea typeface="+mn-ea"/>
                <a:cs typeface="+mn-cs"/>
              </a:endParaRPr>
            </a:p>
          </p:txBody>
        </p:sp>
        <p:sp>
          <p:nvSpPr>
            <p:cNvPr id="57" name="Rectangle 56">
              <a:extLst>
                <a:ext uri="{FF2B5EF4-FFF2-40B4-BE49-F238E27FC236}">
                  <a16:creationId xmlns:a16="http://schemas.microsoft.com/office/drawing/2014/main" id="{7636F50D-D13D-5E42-AC3D-2D94FFE30052}"/>
                </a:ext>
              </a:extLst>
            </p:cNvPr>
            <p:cNvSpPr/>
            <p:nvPr/>
          </p:nvSpPr>
          <p:spPr bwMode="auto">
            <a:xfrm>
              <a:off x="-182880" y="3367088"/>
              <a:ext cx="461963" cy="147637"/>
            </a:xfrm>
            <a:prstGeom prst="rect">
              <a:avLst/>
            </a:prstGeom>
            <a:solidFill>
              <a:srgbClr val="AFDD7D"/>
            </a:solidFill>
            <a:ln w="25400" cap="flat" cmpd="sng" algn="ctr">
              <a:noFill/>
              <a:prstDash val="solid"/>
            </a:ln>
            <a:effectLst/>
          </p:spPr>
          <p:txBody>
            <a:bodyPr anchor="ctr"/>
            <a:lstStyle/>
            <a:p>
              <a:pPr algn="ctr" eaLnBrk="1" fontAlgn="auto" hangingPunct="1">
                <a:spcBef>
                  <a:spcPts val="0"/>
                </a:spcBef>
                <a:spcAft>
                  <a:spcPts val="0"/>
                </a:spcAft>
                <a:defRPr/>
              </a:pPr>
              <a:endParaRPr kumimoji="0" lang="fr-FR" sz="1800" kern="0">
                <a:solidFill>
                  <a:sysClr val="window" lastClr="FFFFFF"/>
                </a:solidFill>
                <a:latin typeface="Cambria" pitchFamily="18" charset="0"/>
                <a:ea typeface="+mn-ea"/>
                <a:cs typeface="+mn-cs"/>
              </a:endParaRPr>
            </a:p>
          </p:txBody>
        </p:sp>
        <p:sp>
          <p:nvSpPr>
            <p:cNvPr id="58" name="Virage 79">
              <a:extLst>
                <a:ext uri="{FF2B5EF4-FFF2-40B4-BE49-F238E27FC236}">
                  <a16:creationId xmlns:a16="http://schemas.microsoft.com/office/drawing/2014/main" id="{006D7C91-3D5E-2F49-B517-9E29C15F824A}"/>
                </a:ext>
              </a:extLst>
            </p:cNvPr>
            <p:cNvSpPr/>
            <p:nvPr/>
          </p:nvSpPr>
          <p:spPr bwMode="auto">
            <a:xfrm>
              <a:off x="204470" y="2489200"/>
              <a:ext cx="482600" cy="865188"/>
            </a:xfrm>
            <a:prstGeom prst="bentArrow">
              <a:avLst>
                <a:gd name="adj1" fmla="val 35567"/>
                <a:gd name="adj2" fmla="val 25000"/>
                <a:gd name="adj3" fmla="val 25000"/>
                <a:gd name="adj4" fmla="val 43750"/>
              </a:avLst>
            </a:prstGeom>
            <a:solidFill>
              <a:srgbClr val="AFDD7D"/>
            </a:solidFill>
            <a:ln w="25400" cap="flat" cmpd="sng" algn="ctr">
              <a:noFill/>
              <a:prstDash val="solid"/>
            </a:ln>
            <a:effectLst/>
          </p:spPr>
          <p:txBody>
            <a:bodyPr anchor="ctr"/>
            <a:lstStyle/>
            <a:p>
              <a:pPr algn="ctr" eaLnBrk="1" fontAlgn="auto" hangingPunct="1">
                <a:spcBef>
                  <a:spcPts val="0"/>
                </a:spcBef>
                <a:spcAft>
                  <a:spcPts val="0"/>
                </a:spcAft>
                <a:defRPr/>
              </a:pPr>
              <a:endParaRPr kumimoji="0" lang="fr-FR" sz="1800" kern="0">
                <a:solidFill>
                  <a:sysClr val="windowText" lastClr="000000"/>
                </a:solidFill>
                <a:latin typeface="Cambria" pitchFamily="18" charset="0"/>
                <a:ea typeface="+mn-ea"/>
                <a:cs typeface="+mn-cs"/>
              </a:endParaRPr>
            </a:p>
          </p:txBody>
        </p:sp>
        <p:sp>
          <p:nvSpPr>
            <p:cNvPr id="59" name="Virage 80">
              <a:extLst>
                <a:ext uri="{FF2B5EF4-FFF2-40B4-BE49-F238E27FC236}">
                  <a16:creationId xmlns:a16="http://schemas.microsoft.com/office/drawing/2014/main" id="{EE6E91B6-9A17-DF4B-B8C1-443ADE6580FF}"/>
                </a:ext>
              </a:extLst>
            </p:cNvPr>
            <p:cNvSpPr/>
            <p:nvPr/>
          </p:nvSpPr>
          <p:spPr bwMode="auto">
            <a:xfrm flipV="1">
              <a:off x="204470" y="3263900"/>
              <a:ext cx="519113" cy="995363"/>
            </a:xfrm>
            <a:prstGeom prst="bentArrow">
              <a:avLst>
                <a:gd name="adj1" fmla="val 32812"/>
                <a:gd name="adj2" fmla="val 25000"/>
                <a:gd name="adj3" fmla="val 0"/>
                <a:gd name="adj4" fmla="val 43750"/>
              </a:avLst>
            </a:prstGeom>
            <a:solidFill>
              <a:srgbClr val="AFDD7D"/>
            </a:solidFill>
            <a:ln w="25400" cap="flat" cmpd="sng" algn="ctr">
              <a:noFill/>
              <a:prstDash val="solid"/>
            </a:ln>
            <a:effectLst/>
          </p:spPr>
          <p:txBody>
            <a:bodyPr anchor="ctr"/>
            <a:lstStyle/>
            <a:p>
              <a:pPr algn="ctr" eaLnBrk="1" fontAlgn="auto" hangingPunct="1">
                <a:spcBef>
                  <a:spcPts val="0"/>
                </a:spcBef>
                <a:spcAft>
                  <a:spcPts val="0"/>
                </a:spcAft>
                <a:defRPr/>
              </a:pPr>
              <a:endParaRPr kumimoji="0" lang="fr-FR" sz="1800" kern="0">
                <a:solidFill>
                  <a:sysClr val="windowText" lastClr="000000"/>
                </a:solidFill>
                <a:latin typeface="Cambria" pitchFamily="18" charset="0"/>
                <a:ea typeface="+mn-ea"/>
                <a:cs typeface="+mn-cs"/>
              </a:endParaRPr>
            </a:p>
          </p:txBody>
        </p:sp>
        <p:sp>
          <p:nvSpPr>
            <p:cNvPr id="60" name="Rectangle 59">
              <a:extLst>
                <a:ext uri="{FF2B5EF4-FFF2-40B4-BE49-F238E27FC236}">
                  <a16:creationId xmlns:a16="http://schemas.microsoft.com/office/drawing/2014/main" id="{B3F74E2F-E083-4347-9B89-92FA98240044}"/>
                </a:ext>
              </a:extLst>
            </p:cNvPr>
            <p:cNvSpPr/>
            <p:nvPr/>
          </p:nvSpPr>
          <p:spPr bwMode="auto">
            <a:xfrm>
              <a:off x="3232309" y="5507673"/>
              <a:ext cx="3079591" cy="170815"/>
            </a:xfrm>
            <a:prstGeom prst="rect">
              <a:avLst/>
            </a:prstGeom>
            <a:solidFill>
              <a:srgbClr val="AFDD7D"/>
            </a:solidFill>
            <a:ln w="9525" cap="flat" cmpd="sng" algn="ctr">
              <a:solidFill>
                <a:srgbClr val="AFDD7D"/>
              </a:solidFill>
              <a:prstDash val="solid"/>
              <a:round/>
              <a:headEnd type="none" w="med" len="med"/>
              <a:tailEnd type="none" w="med" len="med"/>
            </a:ln>
            <a:effectLst/>
          </p:spPr>
          <p:txBody>
            <a:bodyPr/>
            <a:lstStyle/>
            <a:p>
              <a:pPr algn="ctr" fontAlgn="auto">
                <a:spcBef>
                  <a:spcPts val="0"/>
                </a:spcBef>
                <a:spcAft>
                  <a:spcPts val="0"/>
                </a:spcAft>
                <a:defRPr/>
              </a:pPr>
              <a:endParaRPr kumimoji="0" lang="fr-FR" sz="1800" kern="0">
                <a:solidFill>
                  <a:sysClr val="windowText" lastClr="000000"/>
                </a:solidFill>
                <a:effectLst>
                  <a:outerShdw blurRad="38100" dist="38100" dir="2700000" algn="tl">
                    <a:srgbClr val="000000">
                      <a:alpha val="43137"/>
                    </a:srgbClr>
                  </a:outerShdw>
                </a:effectLst>
                <a:latin typeface="Cambria" pitchFamily="18" charset="0"/>
                <a:ea typeface="+mn-ea"/>
                <a:cs typeface="+mn-cs"/>
              </a:endParaRPr>
            </a:p>
          </p:txBody>
        </p:sp>
        <p:sp>
          <p:nvSpPr>
            <p:cNvPr id="61" name="Virage 82">
              <a:extLst>
                <a:ext uri="{FF2B5EF4-FFF2-40B4-BE49-F238E27FC236}">
                  <a16:creationId xmlns:a16="http://schemas.microsoft.com/office/drawing/2014/main" id="{1A9DDC0E-9FDD-4840-AA1F-E4ABA576E578}"/>
                </a:ext>
              </a:extLst>
            </p:cNvPr>
            <p:cNvSpPr/>
            <p:nvPr/>
          </p:nvSpPr>
          <p:spPr bwMode="auto">
            <a:xfrm>
              <a:off x="6306820" y="4840288"/>
              <a:ext cx="481012" cy="739775"/>
            </a:xfrm>
            <a:prstGeom prst="bentArrow">
              <a:avLst>
                <a:gd name="adj1" fmla="val 35567"/>
                <a:gd name="adj2" fmla="val 25000"/>
                <a:gd name="adj3" fmla="val 25000"/>
                <a:gd name="adj4" fmla="val 43750"/>
              </a:avLst>
            </a:prstGeom>
            <a:solidFill>
              <a:srgbClr val="AFDD7D"/>
            </a:solidFill>
            <a:ln w="25400" cap="flat" cmpd="sng" algn="ctr">
              <a:noFill/>
              <a:prstDash val="solid"/>
            </a:ln>
            <a:effectLst/>
          </p:spPr>
          <p:txBody>
            <a:bodyPr anchor="ctr"/>
            <a:lstStyle/>
            <a:p>
              <a:pPr algn="ctr" eaLnBrk="1" fontAlgn="auto" hangingPunct="1">
                <a:spcBef>
                  <a:spcPts val="0"/>
                </a:spcBef>
                <a:spcAft>
                  <a:spcPts val="0"/>
                </a:spcAft>
                <a:defRPr/>
              </a:pPr>
              <a:endParaRPr kumimoji="0" lang="fr-FR" sz="1800" kern="0">
                <a:solidFill>
                  <a:sysClr val="windowText" lastClr="000000"/>
                </a:solidFill>
                <a:latin typeface="Cambria" pitchFamily="18" charset="0"/>
                <a:ea typeface="+mn-ea"/>
                <a:cs typeface="+mn-cs"/>
              </a:endParaRPr>
            </a:p>
          </p:txBody>
        </p:sp>
        <p:sp>
          <p:nvSpPr>
            <p:cNvPr id="62" name="Virage 80">
              <a:extLst>
                <a:ext uri="{FF2B5EF4-FFF2-40B4-BE49-F238E27FC236}">
                  <a16:creationId xmlns:a16="http://schemas.microsoft.com/office/drawing/2014/main" id="{A9341EAC-1484-F14C-8939-225183A04392}"/>
                </a:ext>
              </a:extLst>
            </p:cNvPr>
            <p:cNvSpPr/>
            <p:nvPr/>
          </p:nvSpPr>
          <p:spPr bwMode="auto">
            <a:xfrm flipV="1">
              <a:off x="2711450" y="4730750"/>
              <a:ext cx="519113" cy="995363"/>
            </a:xfrm>
            <a:prstGeom prst="bentArrow">
              <a:avLst>
                <a:gd name="adj1" fmla="val 32812"/>
                <a:gd name="adj2" fmla="val 25000"/>
                <a:gd name="adj3" fmla="val 0"/>
                <a:gd name="adj4" fmla="val 43750"/>
              </a:avLst>
            </a:prstGeom>
            <a:solidFill>
              <a:srgbClr val="AFDD7D"/>
            </a:solidFill>
            <a:ln w="25400" cap="flat" cmpd="sng" algn="ctr">
              <a:noFill/>
              <a:prstDash val="solid"/>
            </a:ln>
            <a:effectLst/>
          </p:spPr>
          <p:txBody>
            <a:bodyPr anchor="ctr"/>
            <a:lstStyle/>
            <a:p>
              <a:pPr algn="ctr" eaLnBrk="1" fontAlgn="auto" hangingPunct="1">
                <a:spcBef>
                  <a:spcPts val="0"/>
                </a:spcBef>
                <a:spcAft>
                  <a:spcPts val="0"/>
                </a:spcAft>
                <a:defRPr/>
              </a:pPr>
              <a:endParaRPr kumimoji="0" lang="fr-FR" sz="1800" kern="0">
                <a:solidFill>
                  <a:sysClr val="windowText" lastClr="000000"/>
                </a:solidFill>
                <a:latin typeface="Cambria" pitchFamily="18" charset="0"/>
                <a:ea typeface="+mn-ea"/>
                <a:cs typeface="+mn-cs"/>
              </a:endParaRPr>
            </a:p>
          </p:txBody>
        </p:sp>
        <p:sp>
          <p:nvSpPr>
            <p:cNvPr id="63" name="Virage 82">
              <a:extLst>
                <a:ext uri="{FF2B5EF4-FFF2-40B4-BE49-F238E27FC236}">
                  <a16:creationId xmlns:a16="http://schemas.microsoft.com/office/drawing/2014/main" id="{9B328367-9911-B340-9C35-F9D53E9BB8E8}"/>
                </a:ext>
              </a:extLst>
            </p:cNvPr>
            <p:cNvSpPr/>
            <p:nvPr/>
          </p:nvSpPr>
          <p:spPr bwMode="auto">
            <a:xfrm flipV="1">
              <a:off x="6322060" y="5541328"/>
              <a:ext cx="481012" cy="739775"/>
            </a:xfrm>
            <a:prstGeom prst="bentArrow">
              <a:avLst>
                <a:gd name="adj1" fmla="val 35567"/>
                <a:gd name="adj2" fmla="val 25000"/>
                <a:gd name="adj3" fmla="val 25000"/>
                <a:gd name="adj4" fmla="val 43750"/>
              </a:avLst>
            </a:prstGeom>
            <a:solidFill>
              <a:srgbClr val="AFDD7D"/>
            </a:solidFill>
            <a:ln w="25400" cap="flat" cmpd="sng" algn="ctr">
              <a:noFill/>
              <a:prstDash val="solid"/>
            </a:ln>
            <a:effectLst/>
          </p:spPr>
          <p:txBody>
            <a:bodyPr anchor="ctr"/>
            <a:lstStyle/>
            <a:p>
              <a:pPr algn="ctr" eaLnBrk="1" fontAlgn="auto" hangingPunct="1">
                <a:spcBef>
                  <a:spcPts val="0"/>
                </a:spcBef>
                <a:spcAft>
                  <a:spcPts val="0"/>
                </a:spcAft>
                <a:defRPr/>
              </a:pPr>
              <a:endParaRPr kumimoji="0" lang="fr-FR" sz="1800" kern="0">
                <a:solidFill>
                  <a:sysClr val="windowText" lastClr="000000"/>
                </a:solidFill>
                <a:latin typeface="Cambria" pitchFamily="18" charset="0"/>
                <a:ea typeface="+mn-ea"/>
                <a:cs typeface="+mn-cs"/>
              </a:endParaRPr>
            </a:p>
          </p:txBody>
        </p:sp>
        <p:grpSp>
          <p:nvGrpSpPr>
            <p:cNvPr id="64" name="Groupe 69">
              <a:extLst>
                <a:ext uri="{FF2B5EF4-FFF2-40B4-BE49-F238E27FC236}">
                  <a16:creationId xmlns:a16="http://schemas.microsoft.com/office/drawing/2014/main" id="{95B3BDEE-EBF8-E845-A9D4-29CF2401B0CC}"/>
                </a:ext>
              </a:extLst>
            </p:cNvPr>
            <p:cNvGrpSpPr>
              <a:grpSpLocks/>
            </p:cNvGrpSpPr>
            <p:nvPr/>
          </p:nvGrpSpPr>
          <p:grpSpPr bwMode="auto">
            <a:xfrm>
              <a:off x="3395186" y="5413534"/>
              <a:ext cx="1381125" cy="369888"/>
              <a:chOff x="4106479" y="8892556"/>
              <a:chExt cx="953945" cy="301728"/>
            </a:xfrm>
          </p:grpSpPr>
          <p:sp>
            <p:nvSpPr>
              <p:cNvPr id="75" name="Rectangle à coins arrondis 107">
                <a:extLst>
                  <a:ext uri="{FF2B5EF4-FFF2-40B4-BE49-F238E27FC236}">
                    <a16:creationId xmlns:a16="http://schemas.microsoft.com/office/drawing/2014/main" id="{67AB3B32-819B-EA48-AA26-5EBEC93EB61E}"/>
                  </a:ext>
                </a:extLst>
              </p:cNvPr>
              <p:cNvSpPr/>
              <p:nvPr/>
            </p:nvSpPr>
            <p:spPr bwMode="auto">
              <a:xfrm>
                <a:off x="4147049" y="8893851"/>
                <a:ext cx="872805" cy="279713"/>
              </a:xfrm>
              <a:prstGeom prst="roundRect">
                <a:avLst/>
              </a:prstGeom>
              <a:solidFill>
                <a:srgbClr val="FFFF00"/>
              </a:solidFill>
              <a:ln w="9525" cap="flat" cmpd="sng" algn="ctr">
                <a:solidFill>
                  <a:sysClr val="windowText" lastClr="000000"/>
                </a:solidFill>
                <a:prstDash val="solid"/>
                <a:round/>
                <a:headEnd type="none" w="med" len="med"/>
                <a:tailEnd type="none" w="med" len="med"/>
              </a:ln>
              <a:effectLst/>
            </p:spPr>
            <p:txBody>
              <a:bodyPr/>
              <a:lstStyle/>
              <a:p>
                <a:pPr algn="ctr" fontAlgn="auto">
                  <a:spcBef>
                    <a:spcPts val="0"/>
                  </a:spcBef>
                  <a:spcAft>
                    <a:spcPts val="0"/>
                  </a:spcAft>
                  <a:defRPr/>
                </a:pPr>
                <a:endParaRPr kumimoji="0" lang="fr-FR" sz="1800" kern="0">
                  <a:solidFill>
                    <a:sysClr val="windowText" lastClr="000000"/>
                  </a:solidFill>
                  <a:effectLst>
                    <a:outerShdw blurRad="38100" dist="38100" dir="2700000" algn="tl">
                      <a:srgbClr val="000000">
                        <a:alpha val="43137"/>
                      </a:srgbClr>
                    </a:outerShdw>
                  </a:effectLst>
                  <a:latin typeface="Cambria" pitchFamily="18" charset="0"/>
                  <a:ea typeface="+mn-ea"/>
                  <a:cs typeface="+mn-cs"/>
                </a:endParaRPr>
              </a:p>
            </p:txBody>
          </p:sp>
          <p:sp>
            <p:nvSpPr>
              <p:cNvPr id="76" name="ZoneTexte 98">
                <a:extLst>
                  <a:ext uri="{FF2B5EF4-FFF2-40B4-BE49-F238E27FC236}">
                    <a16:creationId xmlns:a16="http://schemas.microsoft.com/office/drawing/2014/main" id="{114316F5-0B76-B747-96CF-690B372AF52E}"/>
                  </a:ext>
                </a:extLst>
              </p:cNvPr>
              <p:cNvSpPr txBox="1">
                <a:spLocks noChangeArrowheads="1"/>
              </p:cNvSpPr>
              <p:nvPr/>
            </p:nvSpPr>
            <p:spPr bwMode="auto">
              <a:xfrm>
                <a:off x="4106479" y="8892556"/>
                <a:ext cx="953945" cy="301728"/>
              </a:xfrm>
              <a:prstGeom prst="rect">
                <a:avLst/>
              </a:prstGeom>
              <a:solidFill>
                <a:schemeClr val="accent6">
                  <a:lumMod val="60000"/>
                  <a:lumOff val="40000"/>
                </a:schemeClr>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900">
                    <a:solidFill>
                      <a:schemeClr val="tx1"/>
                    </a:solidFill>
                    <a:latin typeface="Arial" charset="0"/>
                    <a:ea typeface="ＭＳ Ｐゴシック" charset="0"/>
                    <a:cs typeface="ＭＳ Ｐゴシック" charset="0"/>
                  </a:defRPr>
                </a:lvl1pPr>
                <a:lvl2pPr marL="742950" indent="-285750">
                  <a:defRPr kumimoji="1" sz="2900">
                    <a:solidFill>
                      <a:schemeClr val="tx1"/>
                    </a:solidFill>
                    <a:latin typeface="Arial" charset="0"/>
                    <a:ea typeface="ＭＳ Ｐゴシック" charset="0"/>
                  </a:defRPr>
                </a:lvl2pPr>
                <a:lvl3pPr marL="1143000" indent="-228600">
                  <a:defRPr kumimoji="1" sz="2900">
                    <a:solidFill>
                      <a:schemeClr val="tx1"/>
                    </a:solidFill>
                    <a:latin typeface="Arial" charset="0"/>
                    <a:ea typeface="ＭＳ Ｐゴシック" charset="0"/>
                  </a:defRPr>
                </a:lvl3pPr>
                <a:lvl4pPr marL="1600200" indent="-228600">
                  <a:defRPr kumimoji="1" sz="2900">
                    <a:solidFill>
                      <a:schemeClr val="tx1"/>
                    </a:solidFill>
                    <a:latin typeface="Arial" charset="0"/>
                    <a:ea typeface="ＭＳ Ｐゴシック" charset="0"/>
                  </a:defRPr>
                </a:lvl4pPr>
                <a:lvl5pPr marL="2057400" indent="-228600">
                  <a:defRPr kumimoji="1" sz="2900">
                    <a:solidFill>
                      <a:schemeClr val="tx1"/>
                    </a:solidFill>
                    <a:latin typeface="Arial" charset="0"/>
                    <a:ea typeface="ＭＳ Ｐゴシック" charset="0"/>
                  </a:defRPr>
                </a:lvl5pPr>
                <a:lvl6pPr marL="2514600" indent="-228600" algn="r" eaLnBrk="0" fontAlgn="base" hangingPunct="0">
                  <a:spcBef>
                    <a:spcPct val="0"/>
                  </a:spcBef>
                  <a:spcAft>
                    <a:spcPct val="0"/>
                  </a:spcAft>
                  <a:defRPr kumimoji="1" sz="2900">
                    <a:solidFill>
                      <a:schemeClr val="tx1"/>
                    </a:solidFill>
                    <a:latin typeface="Arial" charset="0"/>
                    <a:ea typeface="ＭＳ Ｐゴシック" charset="0"/>
                  </a:defRPr>
                </a:lvl6pPr>
                <a:lvl7pPr marL="2971800" indent="-228600" algn="r" eaLnBrk="0" fontAlgn="base" hangingPunct="0">
                  <a:spcBef>
                    <a:spcPct val="0"/>
                  </a:spcBef>
                  <a:spcAft>
                    <a:spcPct val="0"/>
                  </a:spcAft>
                  <a:defRPr kumimoji="1" sz="2900">
                    <a:solidFill>
                      <a:schemeClr val="tx1"/>
                    </a:solidFill>
                    <a:latin typeface="Arial" charset="0"/>
                    <a:ea typeface="ＭＳ Ｐゴシック" charset="0"/>
                  </a:defRPr>
                </a:lvl7pPr>
                <a:lvl8pPr marL="3429000" indent="-228600" algn="r" eaLnBrk="0" fontAlgn="base" hangingPunct="0">
                  <a:spcBef>
                    <a:spcPct val="0"/>
                  </a:spcBef>
                  <a:spcAft>
                    <a:spcPct val="0"/>
                  </a:spcAft>
                  <a:defRPr kumimoji="1" sz="2900">
                    <a:solidFill>
                      <a:schemeClr val="tx1"/>
                    </a:solidFill>
                    <a:latin typeface="Arial" charset="0"/>
                    <a:ea typeface="ＭＳ Ｐゴシック" charset="0"/>
                  </a:defRPr>
                </a:lvl8pPr>
                <a:lvl9pPr marL="3886200" indent="-228600" algn="r" eaLnBrk="0" fontAlgn="base" hangingPunct="0">
                  <a:spcBef>
                    <a:spcPct val="0"/>
                  </a:spcBef>
                  <a:spcAft>
                    <a:spcPct val="0"/>
                  </a:spcAft>
                  <a:defRPr kumimoji="1" sz="2900">
                    <a:solidFill>
                      <a:schemeClr val="tx1"/>
                    </a:solidFill>
                    <a:latin typeface="Arial" charset="0"/>
                    <a:ea typeface="ＭＳ Ｐゴシック" charset="0"/>
                  </a:defRPr>
                </a:lvl9pPr>
              </a:lstStyle>
              <a:p>
                <a:pPr algn="ctr"/>
                <a:r>
                  <a:rPr kumimoji="0" lang="fr-FR" sz="1800" b="1" dirty="0">
                    <a:solidFill>
                      <a:srgbClr val="000000"/>
                    </a:solidFill>
                    <a:latin typeface="Cambria" charset="0"/>
                  </a:rPr>
                  <a:t>Vertébrés</a:t>
                </a:r>
              </a:p>
            </p:txBody>
          </p:sp>
        </p:grpSp>
        <p:sp>
          <p:nvSpPr>
            <p:cNvPr id="65" name="ZoneTexte 94">
              <a:extLst>
                <a:ext uri="{FF2B5EF4-FFF2-40B4-BE49-F238E27FC236}">
                  <a16:creationId xmlns:a16="http://schemas.microsoft.com/office/drawing/2014/main" id="{4502DDAE-DCF6-204D-9FE8-66CD771EF2AF}"/>
                </a:ext>
              </a:extLst>
            </p:cNvPr>
            <p:cNvSpPr txBox="1">
              <a:spLocks noChangeArrowheads="1"/>
            </p:cNvSpPr>
            <p:nvPr/>
          </p:nvSpPr>
          <p:spPr bwMode="auto">
            <a:xfrm>
              <a:off x="7263130" y="5040352"/>
              <a:ext cx="2311142" cy="7056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900">
                  <a:solidFill>
                    <a:schemeClr val="tx1"/>
                  </a:solidFill>
                  <a:latin typeface="Arial" charset="0"/>
                  <a:ea typeface="ＭＳ Ｐゴシック" charset="0"/>
                  <a:cs typeface="ＭＳ Ｐゴシック" charset="0"/>
                </a:defRPr>
              </a:lvl1pPr>
              <a:lvl2pPr marL="742950" indent="-285750">
                <a:defRPr kumimoji="1" sz="2900">
                  <a:solidFill>
                    <a:schemeClr val="tx1"/>
                  </a:solidFill>
                  <a:latin typeface="Arial" charset="0"/>
                  <a:ea typeface="ＭＳ Ｐゴシック" charset="0"/>
                </a:defRPr>
              </a:lvl2pPr>
              <a:lvl3pPr marL="1143000" indent="-228600">
                <a:defRPr kumimoji="1" sz="2900">
                  <a:solidFill>
                    <a:schemeClr val="tx1"/>
                  </a:solidFill>
                  <a:latin typeface="Arial" charset="0"/>
                  <a:ea typeface="ＭＳ Ｐゴシック" charset="0"/>
                </a:defRPr>
              </a:lvl3pPr>
              <a:lvl4pPr marL="1600200" indent="-228600">
                <a:defRPr kumimoji="1" sz="2900">
                  <a:solidFill>
                    <a:schemeClr val="tx1"/>
                  </a:solidFill>
                  <a:latin typeface="Arial" charset="0"/>
                  <a:ea typeface="ＭＳ Ｐゴシック" charset="0"/>
                </a:defRPr>
              </a:lvl4pPr>
              <a:lvl5pPr marL="2057400" indent="-228600">
                <a:defRPr kumimoji="1" sz="2900">
                  <a:solidFill>
                    <a:schemeClr val="tx1"/>
                  </a:solidFill>
                  <a:latin typeface="Arial" charset="0"/>
                  <a:ea typeface="ＭＳ Ｐゴシック" charset="0"/>
                </a:defRPr>
              </a:lvl5pPr>
              <a:lvl6pPr marL="2514600" indent="-228600" algn="r" eaLnBrk="0" fontAlgn="base" hangingPunct="0">
                <a:spcBef>
                  <a:spcPct val="0"/>
                </a:spcBef>
                <a:spcAft>
                  <a:spcPct val="0"/>
                </a:spcAft>
                <a:defRPr kumimoji="1" sz="2900">
                  <a:solidFill>
                    <a:schemeClr val="tx1"/>
                  </a:solidFill>
                  <a:latin typeface="Arial" charset="0"/>
                  <a:ea typeface="ＭＳ Ｐゴシック" charset="0"/>
                </a:defRPr>
              </a:lvl6pPr>
              <a:lvl7pPr marL="2971800" indent="-228600" algn="r" eaLnBrk="0" fontAlgn="base" hangingPunct="0">
                <a:spcBef>
                  <a:spcPct val="0"/>
                </a:spcBef>
                <a:spcAft>
                  <a:spcPct val="0"/>
                </a:spcAft>
                <a:defRPr kumimoji="1" sz="2900">
                  <a:solidFill>
                    <a:schemeClr val="tx1"/>
                  </a:solidFill>
                  <a:latin typeface="Arial" charset="0"/>
                  <a:ea typeface="ＭＳ Ｐゴシック" charset="0"/>
                </a:defRPr>
              </a:lvl7pPr>
              <a:lvl8pPr marL="3429000" indent="-228600" algn="r" eaLnBrk="0" fontAlgn="base" hangingPunct="0">
                <a:spcBef>
                  <a:spcPct val="0"/>
                </a:spcBef>
                <a:spcAft>
                  <a:spcPct val="0"/>
                </a:spcAft>
                <a:defRPr kumimoji="1" sz="2900">
                  <a:solidFill>
                    <a:schemeClr val="tx1"/>
                  </a:solidFill>
                  <a:latin typeface="Arial" charset="0"/>
                  <a:ea typeface="ＭＳ Ｐゴシック" charset="0"/>
                </a:defRPr>
              </a:lvl8pPr>
              <a:lvl9pPr marL="3886200" indent="-228600" algn="r" eaLnBrk="0" fontAlgn="base" hangingPunct="0">
                <a:spcBef>
                  <a:spcPct val="0"/>
                </a:spcBef>
                <a:spcAft>
                  <a:spcPct val="0"/>
                </a:spcAft>
                <a:defRPr kumimoji="1" sz="2900">
                  <a:solidFill>
                    <a:schemeClr val="tx1"/>
                  </a:solidFill>
                  <a:latin typeface="Arial" charset="0"/>
                  <a:ea typeface="ＭＳ Ｐゴシック" charset="0"/>
                </a:defRPr>
              </a:lvl9pPr>
            </a:lstStyle>
            <a:p>
              <a:pPr algn="ctr"/>
              <a:r>
                <a:rPr kumimoji="0" lang="fr-FR" sz="1800" b="1" dirty="0">
                  <a:solidFill>
                    <a:srgbClr val="000000"/>
                  </a:solidFill>
                  <a:latin typeface="Cambria" charset="0"/>
                </a:rPr>
                <a:t>Lamproie (pas de mâchoire)</a:t>
              </a:r>
            </a:p>
          </p:txBody>
        </p:sp>
        <p:sp>
          <p:nvSpPr>
            <p:cNvPr id="66" name="ZoneTexte 94">
              <a:extLst>
                <a:ext uri="{FF2B5EF4-FFF2-40B4-BE49-F238E27FC236}">
                  <a16:creationId xmlns:a16="http://schemas.microsoft.com/office/drawing/2014/main" id="{C6B75F2C-EA53-E146-A0D5-D79D273E953B}"/>
                </a:ext>
              </a:extLst>
            </p:cNvPr>
            <p:cNvSpPr txBox="1">
              <a:spLocks noChangeArrowheads="1"/>
            </p:cNvSpPr>
            <p:nvPr/>
          </p:nvSpPr>
          <p:spPr bwMode="auto">
            <a:xfrm>
              <a:off x="6813232" y="5960031"/>
              <a:ext cx="2187889" cy="4032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900">
                  <a:solidFill>
                    <a:schemeClr val="tx1"/>
                  </a:solidFill>
                  <a:latin typeface="Arial" charset="0"/>
                  <a:ea typeface="ＭＳ Ｐゴシック" charset="0"/>
                  <a:cs typeface="ＭＳ Ｐゴシック" charset="0"/>
                </a:defRPr>
              </a:lvl1pPr>
              <a:lvl2pPr marL="742950" indent="-285750">
                <a:defRPr kumimoji="1" sz="2900">
                  <a:solidFill>
                    <a:schemeClr val="tx1"/>
                  </a:solidFill>
                  <a:latin typeface="Arial" charset="0"/>
                  <a:ea typeface="ＭＳ Ｐゴシック" charset="0"/>
                </a:defRPr>
              </a:lvl2pPr>
              <a:lvl3pPr marL="1143000" indent="-228600">
                <a:defRPr kumimoji="1" sz="2900">
                  <a:solidFill>
                    <a:schemeClr val="tx1"/>
                  </a:solidFill>
                  <a:latin typeface="Arial" charset="0"/>
                  <a:ea typeface="ＭＳ Ｐゴシック" charset="0"/>
                </a:defRPr>
              </a:lvl3pPr>
              <a:lvl4pPr marL="1600200" indent="-228600">
                <a:defRPr kumimoji="1" sz="2900">
                  <a:solidFill>
                    <a:schemeClr val="tx1"/>
                  </a:solidFill>
                  <a:latin typeface="Arial" charset="0"/>
                  <a:ea typeface="ＭＳ Ｐゴシック" charset="0"/>
                </a:defRPr>
              </a:lvl4pPr>
              <a:lvl5pPr marL="2057400" indent="-228600">
                <a:defRPr kumimoji="1" sz="2900">
                  <a:solidFill>
                    <a:schemeClr val="tx1"/>
                  </a:solidFill>
                  <a:latin typeface="Arial" charset="0"/>
                  <a:ea typeface="ＭＳ Ｐゴシック" charset="0"/>
                </a:defRPr>
              </a:lvl5pPr>
              <a:lvl6pPr marL="2514600" indent="-228600" algn="r" eaLnBrk="0" fontAlgn="base" hangingPunct="0">
                <a:spcBef>
                  <a:spcPct val="0"/>
                </a:spcBef>
                <a:spcAft>
                  <a:spcPct val="0"/>
                </a:spcAft>
                <a:defRPr kumimoji="1" sz="2900">
                  <a:solidFill>
                    <a:schemeClr val="tx1"/>
                  </a:solidFill>
                  <a:latin typeface="Arial" charset="0"/>
                  <a:ea typeface="ＭＳ Ｐゴシック" charset="0"/>
                </a:defRPr>
              </a:lvl6pPr>
              <a:lvl7pPr marL="2971800" indent="-228600" algn="r" eaLnBrk="0" fontAlgn="base" hangingPunct="0">
                <a:spcBef>
                  <a:spcPct val="0"/>
                </a:spcBef>
                <a:spcAft>
                  <a:spcPct val="0"/>
                </a:spcAft>
                <a:defRPr kumimoji="1" sz="2900">
                  <a:solidFill>
                    <a:schemeClr val="tx1"/>
                  </a:solidFill>
                  <a:latin typeface="Arial" charset="0"/>
                  <a:ea typeface="ＭＳ Ｐゴシック" charset="0"/>
                </a:defRPr>
              </a:lvl7pPr>
              <a:lvl8pPr marL="3429000" indent="-228600" algn="r" eaLnBrk="0" fontAlgn="base" hangingPunct="0">
                <a:spcBef>
                  <a:spcPct val="0"/>
                </a:spcBef>
                <a:spcAft>
                  <a:spcPct val="0"/>
                </a:spcAft>
                <a:defRPr kumimoji="1" sz="2900">
                  <a:solidFill>
                    <a:schemeClr val="tx1"/>
                  </a:solidFill>
                  <a:latin typeface="Arial" charset="0"/>
                  <a:ea typeface="ＭＳ Ｐゴシック" charset="0"/>
                </a:defRPr>
              </a:lvl8pPr>
              <a:lvl9pPr marL="3886200" indent="-228600" algn="r" eaLnBrk="0" fontAlgn="base" hangingPunct="0">
                <a:spcBef>
                  <a:spcPct val="0"/>
                </a:spcBef>
                <a:spcAft>
                  <a:spcPct val="0"/>
                </a:spcAft>
                <a:defRPr kumimoji="1" sz="2900">
                  <a:solidFill>
                    <a:schemeClr val="tx1"/>
                  </a:solidFill>
                  <a:latin typeface="Arial" charset="0"/>
                  <a:ea typeface="ＭＳ Ｐゴシック" charset="0"/>
                </a:defRPr>
              </a:lvl9pPr>
            </a:lstStyle>
            <a:p>
              <a:r>
                <a:rPr kumimoji="0" lang="sk-SK" sz="1800" b="1" dirty="0" err="1"/>
                <a:t>Gnathostomes</a:t>
              </a:r>
              <a:endParaRPr kumimoji="0" lang="sk-SK" sz="1800" b="1" dirty="0"/>
            </a:p>
          </p:txBody>
        </p:sp>
        <p:sp>
          <p:nvSpPr>
            <p:cNvPr id="67" name="ZoneTexte 40">
              <a:extLst>
                <a:ext uri="{FF2B5EF4-FFF2-40B4-BE49-F238E27FC236}">
                  <a16:creationId xmlns:a16="http://schemas.microsoft.com/office/drawing/2014/main" id="{85582EDA-C4B6-8445-91DB-9D6D147FA5FE}"/>
                </a:ext>
              </a:extLst>
            </p:cNvPr>
            <p:cNvSpPr txBox="1">
              <a:spLocks noChangeArrowheads="1"/>
            </p:cNvSpPr>
            <p:nvPr/>
          </p:nvSpPr>
          <p:spPr bwMode="auto">
            <a:xfrm>
              <a:off x="3969703" y="6097072"/>
              <a:ext cx="1892300" cy="705616"/>
            </a:xfrm>
            <a:prstGeom prst="rect">
              <a:avLst/>
            </a:prstGeom>
            <a:solidFill>
              <a:srgbClr val="FFFF00"/>
            </a:solidFill>
            <a:ln w="9525">
              <a:solidFill>
                <a:schemeClr val="tx1"/>
              </a:solidFill>
              <a:miter lim="800000"/>
              <a:headEnd/>
              <a:tailEnd/>
            </a:ln>
          </p:spPr>
          <p:txBody>
            <a:bodyPr>
              <a:spAutoFit/>
            </a:bodyPr>
            <a:lstStyle/>
            <a:p>
              <a:pPr algn="ctr" fontAlgn="auto">
                <a:spcBef>
                  <a:spcPts val="0"/>
                </a:spcBef>
                <a:spcAft>
                  <a:spcPts val="0"/>
                </a:spcAft>
                <a:defRPr/>
              </a:pPr>
              <a:r>
                <a:rPr kumimoji="0" lang="fr-FR" sz="1800" b="1" kern="0" dirty="0">
                  <a:solidFill>
                    <a:sysClr val="windowText" lastClr="000000"/>
                  </a:solidFill>
                  <a:latin typeface="Cambria" pitchFamily="-108" charset="0"/>
                  <a:ea typeface="+mn-ea"/>
                  <a:cs typeface="+mn-cs"/>
                </a:rPr>
                <a:t>Immunité adaptative</a:t>
              </a:r>
            </a:p>
          </p:txBody>
        </p:sp>
        <p:cxnSp>
          <p:nvCxnSpPr>
            <p:cNvPr id="68" name="Connecteur droit avec flèche 67">
              <a:extLst>
                <a:ext uri="{FF2B5EF4-FFF2-40B4-BE49-F238E27FC236}">
                  <a16:creationId xmlns:a16="http://schemas.microsoft.com/office/drawing/2014/main" id="{131B715F-61AD-D148-8FDE-99BC4CAF7194}"/>
                </a:ext>
              </a:extLst>
            </p:cNvPr>
            <p:cNvCxnSpPr/>
            <p:nvPr/>
          </p:nvCxnSpPr>
          <p:spPr>
            <a:xfrm flipV="1">
              <a:off x="5862002" y="5911215"/>
              <a:ext cx="444818" cy="17907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7332D8ED-826D-0C4D-96EF-F9367FA7D074}"/>
                </a:ext>
              </a:extLst>
            </p:cNvPr>
            <p:cNvSpPr/>
            <p:nvPr/>
          </p:nvSpPr>
          <p:spPr>
            <a:xfrm>
              <a:off x="4184334" y="1466810"/>
              <a:ext cx="2762176" cy="1008023"/>
            </a:xfrm>
            <a:prstGeom prst="rect">
              <a:avLst/>
            </a:prstGeom>
            <a:solidFill>
              <a:srgbClr val="FFFF00"/>
            </a:solidFill>
          </p:spPr>
          <p:txBody>
            <a:bodyPr wrap="square">
              <a:spAutoFit/>
            </a:bodyPr>
            <a:lstStyle/>
            <a:p>
              <a:pPr fontAlgn="auto">
                <a:spcBef>
                  <a:spcPts val="0"/>
                </a:spcBef>
                <a:spcAft>
                  <a:spcPts val="0"/>
                </a:spcAft>
                <a:defRPr/>
              </a:pPr>
              <a:r>
                <a:rPr lang="fr-FR" b="1" kern="0" dirty="0">
                  <a:solidFill>
                    <a:sysClr val="windowText" lastClr="000000"/>
                  </a:solidFill>
                  <a:latin typeface="Cambria" pitchFamily="-108" charset="0"/>
                </a:rPr>
                <a:t>Récepteur de pattern</a:t>
              </a:r>
            </a:p>
            <a:p>
              <a:pPr fontAlgn="auto">
                <a:spcBef>
                  <a:spcPts val="0"/>
                </a:spcBef>
                <a:spcAft>
                  <a:spcPts val="0"/>
                </a:spcAft>
                <a:defRPr/>
              </a:pPr>
              <a:r>
                <a:rPr lang="fr-FR" b="1" kern="0" dirty="0">
                  <a:solidFill>
                    <a:sysClr val="windowText" lastClr="000000"/>
                  </a:solidFill>
                  <a:latin typeface="Cambria" pitchFamily="-108" charset="0"/>
                </a:rPr>
                <a:t>TLR&gt;200</a:t>
              </a:r>
            </a:p>
            <a:p>
              <a:pPr fontAlgn="auto">
                <a:spcBef>
                  <a:spcPts val="0"/>
                </a:spcBef>
                <a:spcAft>
                  <a:spcPts val="0"/>
                </a:spcAft>
                <a:defRPr/>
              </a:pPr>
              <a:r>
                <a:rPr lang="fr-FR" b="1" kern="0" dirty="0">
                  <a:solidFill>
                    <a:sysClr val="windowText" lastClr="000000"/>
                  </a:solidFill>
                  <a:latin typeface="Cambria" pitchFamily="-108" charset="0"/>
                </a:rPr>
                <a:t>NLR&gt;200</a:t>
              </a:r>
            </a:p>
          </p:txBody>
        </p:sp>
        <p:cxnSp>
          <p:nvCxnSpPr>
            <p:cNvPr id="70" name="Connecteur droit avec flèche 69">
              <a:extLst>
                <a:ext uri="{FF2B5EF4-FFF2-40B4-BE49-F238E27FC236}">
                  <a16:creationId xmlns:a16="http://schemas.microsoft.com/office/drawing/2014/main" id="{0B97179F-1123-B649-B90B-1CE01E367AB7}"/>
                </a:ext>
              </a:extLst>
            </p:cNvPr>
            <p:cNvCxnSpPr>
              <a:cxnSpLocks/>
            </p:cNvCxnSpPr>
            <p:nvPr/>
          </p:nvCxnSpPr>
          <p:spPr>
            <a:xfrm flipH="1">
              <a:off x="3601720" y="1753116"/>
              <a:ext cx="466089" cy="3456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AutoShape 2" descr="Résultat de recherche d'images pour &quot;lamproie&quot;">
              <a:extLst>
                <a:ext uri="{FF2B5EF4-FFF2-40B4-BE49-F238E27FC236}">
                  <a16:creationId xmlns:a16="http://schemas.microsoft.com/office/drawing/2014/main" id="{2CE63D1C-9F1D-F842-BBBD-C59647D0724F}"/>
                </a:ext>
              </a:extLst>
            </p:cNvPr>
            <p:cNvSpPr>
              <a:spLocks noChangeAspect="1" noChangeArrowheads="1"/>
            </p:cNvSpPr>
            <p:nvPr/>
          </p:nvSpPr>
          <p:spPr bwMode="auto">
            <a:xfrm>
              <a:off x="374904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72" name="Picture 4" descr="https://vivreabonnetan.files.wordpress.com/2011/04/clip_image0021.jpg">
              <a:extLst>
                <a:ext uri="{FF2B5EF4-FFF2-40B4-BE49-F238E27FC236}">
                  <a16:creationId xmlns:a16="http://schemas.microsoft.com/office/drawing/2014/main" id="{6426FAE4-7A7B-B34D-9C1D-0035DD664C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5479" y="4196800"/>
              <a:ext cx="1522731" cy="915928"/>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00F0347-55A2-8441-BFC4-7E14922E19AC}"/>
                </a:ext>
              </a:extLst>
            </p:cNvPr>
            <p:cNvSpPr/>
            <p:nvPr/>
          </p:nvSpPr>
          <p:spPr>
            <a:xfrm>
              <a:off x="8205470" y="3667124"/>
              <a:ext cx="1738751" cy="403209"/>
            </a:xfrm>
            <a:prstGeom prst="rect">
              <a:avLst/>
            </a:prstGeom>
            <a:solidFill>
              <a:srgbClr val="FFFF00"/>
            </a:solidFill>
          </p:spPr>
          <p:txBody>
            <a:bodyPr wrap="square">
              <a:spAutoFit/>
            </a:bodyPr>
            <a:lstStyle/>
            <a:p>
              <a:pPr fontAlgn="auto">
                <a:spcBef>
                  <a:spcPts val="0"/>
                </a:spcBef>
                <a:spcAft>
                  <a:spcPts val="0"/>
                </a:spcAft>
                <a:defRPr/>
              </a:pPr>
              <a:r>
                <a:rPr lang="fr-FR" b="1" kern="0" dirty="0">
                  <a:solidFill>
                    <a:sysClr val="windowText" lastClr="000000"/>
                  </a:solidFill>
                  <a:latin typeface="Cambria" pitchFamily="-108" charset="0"/>
                </a:rPr>
                <a:t>Système VLR</a:t>
              </a:r>
            </a:p>
          </p:txBody>
        </p:sp>
        <p:cxnSp>
          <p:nvCxnSpPr>
            <p:cNvPr id="74" name="Connecteur droit avec flèche 73">
              <a:extLst>
                <a:ext uri="{FF2B5EF4-FFF2-40B4-BE49-F238E27FC236}">
                  <a16:creationId xmlns:a16="http://schemas.microsoft.com/office/drawing/2014/main" id="{9021D5EA-00E3-6046-A847-EA93A69C9744}"/>
                </a:ext>
              </a:extLst>
            </p:cNvPr>
            <p:cNvCxnSpPr>
              <a:cxnSpLocks/>
            </p:cNvCxnSpPr>
            <p:nvPr/>
          </p:nvCxnSpPr>
          <p:spPr>
            <a:xfrm flipH="1">
              <a:off x="8177530" y="4031496"/>
              <a:ext cx="466089" cy="3456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906099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02EEB-8962-4922-A3D5-0F4172116A51}"/>
              </a:ext>
            </a:extLst>
          </p:cNvPr>
          <p:cNvSpPr>
            <a:spLocks noGrp="1"/>
          </p:cNvSpPr>
          <p:nvPr>
            <p:ph type="title"/>
          </p:nvPr>
        </p:nvSpPr>
        <p:spPr>
          <a:solidFill>
            <a:srgbClr val="C00000"/>
          </a:solidFill>
        </p:spPr>
        <p:txBody>
          <a:bodyPr>
            <a:normAutofit/>
          </a:bodyPr>
          <a:lstStyle/>
          <a:p>
            <a:r>
              <a:rPr lang="fr-CH" dirty="0">
                <a:solidFill>
                  <a:schemeClr val="bg1"/>
                </a:solidFill>
              </a:rPr>
              <a:t>Résumé | Récepteurs d’antigène des lymphocytes</a:t>
            </a:r>
          </a:p>
        </p:txBody>
      </p:sp>
      <p:sp>
        <p:nvSpPr>
          <p:cNvPr id="3" name="Content Placeholder 2">
            <a:extLst>
              <a:ext uri="{FF2B5EF4-FFF2-40B4-BE49-F238E27FC236}">
                <a16:creationId xmlns:a16="http://schemas.microsoft.com/office/drawing/2014/main" id="{6F04286C-96A6-49C0-9964-CD148112E664}"/>
              </a:ext>
            </a:extLst>
          </p:cNvPr>
          <p:cNvSpPr>
            <a:spLocks noGrp="1"/>
          </p:cNvSpPr>
          <p:nvPr>
            <p:ph idx="1"/>
          </p:nvPr>
        </p:nvSpPr>
        <p:spPr/>
        <p:txBody>
          <a:bodyPr>
            <a:noAutofit/>
          </a:bodyPr>
          <a:lstStyle/>
          <a:p>
            <a:r>
              <a:rPr lang="fr-CH" sz="1400" b="1" dirty="0"/>
              <a:t>Les récepteurs d’antigène des lymphocytes B et </a:t>
            </a:r>
            <a:r>
              <a:rPr lang="fr-CH" sz="1400" b="1" dirty="0" err="1"/>
              <a:t>T</a:t>
            </a:r>
            <a:r>
              <a:rPr lang="fr-CH" sz="1400" b="1" dirty="0"/>
              <a:t> reconnaissent des structures chimiquement distinctes. </a:t>
            </a:r>
            <a:endParaRPr lang="fr-CH" sz="1400" dirty="0"/>
          </a:p>
          <a:p>
            <a:pPr lvl="0"/>
            <a:r>
              <a:rPr lang="fr-CH" sz="1400" dirty="0"/>
              <a:t>Les récepteurs d’antigène des</a:t>
            </a:r>
            <a:r>
              <a:rPr lang="fr-CH" sz="1400" b="1" dirty="0"/>
              <a:t> lymphocytes B</a:t>
            </a:r>
            <a:r>
              <a:rPr lang="fr-CH" sz="1400" dirty="0"/>
              <a:t> (anticorps membranaires) et les anticorps reconnaissent des macromolécules en état natif (protéines, lipides, carbohydrates, acides nucléiques, groupes chimiques simples et parties de macromolécules).</a:t>
            </a:r>
          </a:p>
          <a:p>
            <a:pPr lvl="0"/>
            <a:r>
              <a:rPr lang="fr-CH" sz="1400" dirty="0"/>
              <a:t>La plupart des </a:t>
            </a:r>
            <a:r>
              <a:rPr lang="fr-CH" sz="1400" b="1" dirty="0"/>
              <a:t>lymphocytes </a:t>
            </a:r>
            <a:r>
              <a:rPr lang="fr-CH" sz="1400" b="1" dirty="0" err="1"/>
              <a:t>T</a:t>
            </a:r>
            <a:r>
              <a:rPr lang="fr-CH" sz="1400" dirty="0"/>
              <a:t> reconnaissent uniquement des peptides, et seulement si ces peptides sont présentés par des cellules présentatrices de l’antigène (</a:t>
            </a:r>
            <a:r>
              <a:rPr lang="fr-CH" sz="1400" dirty="0" err="1"/>
              <a:t>APCs</a:t>
            </a:r>
            <a:r>
              <a:rPr lang="fr-CH" sz="1400" dirty="0"/>
              <a:t>) et liés à des protéines membranaires codées par le locus du MHC. Donc, les cellules </a:t>
            </a:r>
            <a:r>
              <a:rPr lang="fr-CH" sz="1400" dirty="0" err="1"/>
              <a:t>T</a:t>
            </a:r>
            <a:r>
              <a:rPr lang="fr-CH" sz="1400" dirty="0"/>
              <a:t> sont capables de détecter des microbes associés aux cellules. </a:t>
            </a:r>
          </a:p>
          <a:p>
            <a:r>
              <a:rPr lang="fr-CH" sz="1400" b="1" dirty="0"/>
              <a:t>Les molécules de récepteurs d’antigènes sont composées de domaines de reconnaissance de l’antigène (varient d’un clone de lymphocyte à l’autre) et de domaines à fonctions effectrices (conservés entre tous les clones).</a:t>
            </a:r>
            <a:r>
              <a:rPr lang="fr-CH" sz="1400" dirty="0"/>
              <a:t> Les domaines impliqués dans la reconnaissance de l’antigène sont appelés les régions variables (V), tandis que les domaines conservés sont appelés régions constantes (C). A l’intérieur même des régions V, le gros de la variabilité est concentré dans des zones courtes, appelées régions hypervariables, ou régions déterminantes de la complémentarité (</a:t>
            </a:r>
            <a:r>
              <a:rPr lang="fr-CH" sz="1400" dirty="0" err="1"/>
              <a:t>CDRs</a:t>
            </a:r>
            <a:r>
              <a:rPr lang="fr-CH" sz="1400" dirty="0"/>
              <a:t>), pour leur capacité à se fixer à l’antigène.</a:t>
            </a:r>
          </a:p>
          <a:p>
            <a:r>
              <a:rPr lang="fr-CH" sz="1400" b="1" dirty="0"/>
              <a:t>Les récepteurs d’antigène sont associés de façon non-covalente à des molécules auxiliaires dont la fonction est de transmettre les signaux activateurs à l’intérieur de la cellule après reconnaissance de l’antigène.</a:t>
            </a:r>
            <a:r>
              <a:rPr lang="fr-CH" sz="1400" dirty="0"/>
              <a:t> En conséquence, les deux fonctions des récepteurs d’antigène des lymphocytes – la reconnaissance spécifique de l’antigène et la transduction du signal – sont médiées par des polypeptides différents : complexe du récepteur des cellules B (BCR) et complexe du récepteur des cellules </a:t>
            </a:r>
            <a:r>
              <a:rPr lang="fr-CH" sz="1400" dirty="0" err="1"/>
              <a:t>T</a:t>
            </a:r>
            <a:r>
              <a:rPr lang="fr-CH" sz="1400" dirty="0"/>
              <a:t>. L’interaction d’au moins deux molécules d’antigène avec les récepteurs concentre les récepteurs </a:t>
            </a:r>
            <a:r>
              <a:rPr lang="fr-CH" sz="1400" dirty="0">
                <a:sym typeface="Wingdings" panose="05000000000000000000" pitchFamily="2" charset="2"/>
              </a:rPr>
              <a:t></a:t>
            </a:r>
            <a:r>
              <a:rPr lang="fr-CH" sz="1400" dirty="0"/>
              <a:t> proximité accrue des portions cytoplasmiques des protéines </a:t>
            </a:r>
            <a:r>
              <a:rPr lang="fr-CH" sz="1400" dirty="0" err="1"/>
              <a:t>transductrices</a:t>
            </a:r>
            <a:r>
              <a:rPr lang="fr-CH" sz="1400" dirty="0"/>
              <a:t> du signal </a:t>
            </a:r>
            <a:r>
              <a:rPr lang="fr-CH" sz="1400" dirty="0">
                <a:sym typeface="Wingdings" panose="05000000000000000000" pitchFamily="2" charset="2"/>
              </a:rPr>
              <a:t></a:t>
            </a:r>
            <a:r>
              <a:rPr lang="fr-CH" sz="1400" dirty="0"/>
              <a:t> phosphorylation </a:t>
            </a:r>
            <a:r>
              <a:rPr lang="fr-CH" sz="1400" dirty="0">
                <a:sym typeface="Wingdings" panose="05000000000000000000" pitchFamily="2" charset="2"/>
              </a:rPr>
              <a:t></a:t>
            </a:r>
            <a:r>
              <a:rPr lang="fr-CH" sz="1400" dirty="0"/>
              <a:t> cascades de signalisation complexes </a:t>
            </a:r>
            <a:r>
              <a:rPr lang="fr-CH" sz="1400" dirty="0">
                <a:sym typeface="Wingdings" panose="05000000000000000000" pitchFamily="2" charset="2"/>
              </a:rPr>
              <a:t></a:t>
            </a:r>
            <a:r>
              <a:rPr lang="fr-CH" sz="1400" dirty="0"/>
              <a:t> activation de la transcription d’une multitude de gènes et production de protéines assurant la réponse lymphocytaire.</a:t>
            </a:r>
          </a:p>
          <a:p>
            <a:r>
              <a:rPr lang="fr-CH" sz="1400" b="1" dirty="0"/>
              <a:t>Les anticorps (immunoglobulines, </a:t>
            </a:r>
            <a:r>
              <a:rPr lang="fr-CH" sz="1400" b="1" dirty="0" err="1"/>
              <a:t>Igs</a:t>
            </a:r>
            <a:r>
              <a:rPr lang="fr-CH" sz="1400" b="1" dirty="0"/>
              <a:t>) peuvent exister comme récepteurs d’antigène membranaires des cellules B ou comme protéines sécrétées, mais les </a:t>
            </a:r>
            <a:r>
              <a:rPr lang="fr-CH" sz="1400" b="1" dirty="0" err="1"/>
              <a:t>TCRs</a:t>
            </a:r>
            <a:r>
              <a:rPr lang="fr-CH" sz="1400" b="1" dirty="0"/>
              <a:t> n’existent que sous forme de récepteurs membranaires des cellules </a:t>
            </a:r>
            <a:r>
              <a:rPr lang="fr-CH" sz="1400" b="1" dirty="0" err="1"/>
              <a:t>T</a:t>
            </a:r>
            <a:r>
              <a:rPr lang="fr-CH" sz="1400" b="1" dirty="0"/>
              <a:t>. </a:t>
            </a:r>
            <a:endParaRPr lang="fr-CH" sz="1400" dirty="0"/>
          </a:p>
          <a:p>
            <a:pPr marL="0" indent="0">
              <a:buNone/>
            </a:pPr>
            <a:endParaRPr lang="fr-CH" sz="1400" dirty="0"/>
          </a:p>
        </p:txBody>
      </p:sp>
    </p:spTree>
    <p:extLst>
      <p:ext uri="{BB962C8B-B14F-4D97-AF65-F5344CB8AC3E}">
        <p14:creationId xmlns:p14="http://schemas.microsoft.com/office/powerpoint/2010/main" val="18891263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1746261"/>
          </a:xfrm>
        </p:spPr>
        <p:txBody>
          <a:bodyPr>
            <a:normAutofit fontScale="90000"/>
          </a:bodyPr>
          <a:lstStyle/>
          <a:p>
            <a:br>
              <a:rPr lang="fr-CH" sz="3600" dirty="0"/>
            </a:br>
            <a:r>
              <a:rPr lang="fr-CH" sz="3600" dirty="0"/>
              <a:t>3.2. Développement des répertoires immuns</a:t>
            </a:r>
            <a:br>
              <a:rPr lang="fr-CH" sz="3600" dirty="0"/>
            </a:br>
            <a:r>
              <a:rPr lang="fr-CH" sz="3600" dirty="0"/>
              <a:t> </a:t>
            </a:r>
          </a:p>
        </p:txBody>
      </p:sp>
      <p:sp>
        <p:nvSpPr>
          <p:cNvPr id="3" name="Text Placeholder 2"/>
          <p:cNvSpPr>
            <a:spLocks noGrp="1"/>
          </p:cNvSpPr>
          <p:nvPr>
            <p:ph type="body" idx="1"/>
          </p:nvPr>
        </p:nvSpPr>
        <p:spPr>
          <a:xfrm>
            <a:off x="623888" y="3456000"/>
            <a:ext cx="7886700" cy="3278629"/>
          </a:xfrm>
        </p:spPr>
        <p:txBody>
          <a:bodyPr>
            <a:normAutofit/>
          </a:bodyPr>
          <a:lstStyle/>
          <a:p>
            <a:pPr marL="285750" indent="-285750">
              <a:spcBef>
                <a:spcPts val="0"/>
              </a:spcBef>
              <a:buFont typeface="Arial" panose="020B0604020202020204" pitchFamily="34" charset="0"/>
              <a:buChar char="•"/>
            </a:pPr>
            <a:r>
              <a:rPr lang="fr-CH" sz="2000" b="1" dirty="0"/>
              <a:t>Génération des récepteurs des cellules B et T par recombinaison somatique</a:t>
            </a:r>
          </a:p>
          <a:p>
            <a:pPr marL="742950" lvl="1" indent="-285750">
              <a:spcBef>
                <a:spcPts val="0"/>
              </a:spcBef>
              <a:buFont typeface="Courier New" panose="02070309020205020404" pitchFamily="49" charset="0"/>
              <a:buChar char="o"/>
            </a:pPr>
            <a:r>
              <a:rPr lang="fr-CH" dirty="0">
                <a:solidFill>
                  <a:schemeClr val="tx1"/>
                </a:solidFill>
              </a:rPr>
              <a:t>Principes et découverte</a:t>
            </a:r>
          </a:p>
          <a:p>
            <a:pPr marL="742950" lvl="1" indent="-285750">
              <a:spcBef>
                <a:spcPts val="0"/>
              </a:spcBef>
              <a:buFont typeface="Courier New" panose="02070309020205020404" pitchFamily="49" charset="0"/>
              <a:buChar char="o"/>
            </a:pPr>
            <a:r>
              <a:rPr lang="fr-CH" dirty="0">
                <a:solidFill>
                  <a:schemeClr val="tx1"/>
                </a:solidFill>
              </a:rPr>
              <a:t>Organisation du locus du récepteur de l’antigène</a:t>
            </a:r>
          </a:p>
          <a:p>
            <a:pPr marL="742950" lvl="1" indent="-285750">
              <a:spcBef>
                <a:spcPts val="0"/>
              </a:spcBef>
              <a:buFont typeface="Courier New" panose="02070309020205020404" pitchFamily="49" charset="0"/>
              <a:buChar char="o"/>
            </a:pPr>
            <a:r>
              <a:rPr lang="fr-CH" dirty="0">
                <a:solidFill>
                  <a:schemeClr val="tx1"/>
                </a:solidFill>
              </a:rPr>
              <a:t>Recombinaison VDJ</a:t>
            </a:r>
          </a:p>
          <a:p>
            <a:pPr marL="742950" lvl="1" indent="-285750">
              <a:spcBef>
                <a:spcPts val="0"/>
              </a:spcBef>
              <a:buFont typeface="Courier New" panose="02070309020205020404" pitchFamily="49" charset="0"/>
              <a:buChar char="o"/>
            </a:pPr>
            <a:r>
              <a:rPr lang="fr-CH" dirty="0">
                <a:solidFill>
                  <a:schemeClr val="tx1"/>
                </a:solidFill>
              </a:rPr>
              <a:t>Diversité jonctionnelle</a:t>
            </a:r>
          </a:p>
          <a:p>
            <a:pPr marL="742950" lvl="1" indent="-285750">
              <a:spcBef>
                <a:spcPts val="0"/>
              </a:spcBef>
              <a:buFont typeface="Courier New" panose="02070309020205020404" pitchFamily="49" charset="0"/>
              <a:buChar char="o"/>
            </a:pPr>
            <a:r>
              <a:rPr lang="fr-CH" dirty="0">
                <a:solidFill>
                  <a:schemeClr val="tx1"/>
                </a:solidFill>
              </a:rPr>
              <a:t>Résumé</a:t>
            </a:r>
          </a:p>
          <a:p>
            <a:pPr marL="285750" indent="-285750">
              <a:spcBef>
                <a:spcPts val="0"/>
              </a:spcBef>
              <a:buFont typeface="Arial" panose="020B0604020202020204" pitchFamily="34" charset="0"/>
              <a:buChar char="•"/>
            </a:pPr>
            <a:r>
              <a:rPr lang="fr-CH" sz="2000" b="1" dirty="0"/>
              <a:t>Maturation des cellules B et T</a:t>
            </a:r>
          </a:p>
          <a:p>
            <a:pPr marL="742950" lvl="1" indent="-285750">
              <a:spcBef>
                <a:spcPts val="0"/>
              </a:spcBef>
              <a:buFont typeface="Courier New" panose="02070309020205020404" pitchFamily="49" charset="0"/>
              <a:buChar char="o"/>
            </a:pPr>
            <a:r>
              <a:rPr lang="fr-CH" dirty="0">
                <a:solidFill>
                  <a:schemeClr val="tx1"/>
                </a:solidFill>
              </a:rPr>
              <a:t>Maturation des cellules B</a:t>
            </a:r>
          </a:p>
          <a:p>
            <a:pPr marL="742950" lvl="1" indent="-285750">
              <a:spcBef>
                <a:spcPts val="0"/>
              </a:spcBef>
              <a:buFont typeface="Courier New" panose="02070309020205020404" pitchFamily="49" charset="0"/>
              <a:buChar char="o"/>
            </a:pPr>
            <a:r>
              <a:rPr lang="fr-CH" dirty="0">
                <a:solidFill>
                  <a:schemeClr val="tx1"/>
                </a:solidFill>
              </a:rPr>
              <a:t>Exclusion allélique</a:t>
            </a:r>
          </a:p>
          <a:p>
            <a:pPr marL="742950" lvl="1" indent="-285750">
              <a:spcBef>
                <a:spcPts val="0"/>
              </a:spcBef>
              <a:buFont typeface="Courier New" panose="02070309020205020404" pitchFamily="49" charset="0"/>
              <a:buChar char="o"/>
            </a:pPr>
            <a:r>
              <a:rPr lang="fr-CH" dirty="0">
                <a:solidFill>
                  <a:schemeClr val="tx1"/>
                </a:solidFill>
              </a:rPr>
              <a:t>Maturation des cellules T</a:t>
            </a:r>
          </a:p>
        </p:txBody>
      </p:sp>
    </p:spTree>
    <p:extLst>
      <p:ext uri="{BB962C8B-B14F-4D97-AF65-F5344CB8AC3E}">
        <p14:creationId xmlns:p14="http://schemas.microsoft.com/office/powerpoint/2010/main" val="22089680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CBC71-394F-4943-A077-1CBCCB2825E2}"/>
              </a:ext>
            </a:extLst>
          </p:cNvPr>
          <p:cNvSpPr>
            <a:spLocks noGrp="1"/>
          </p:cNvSpPr>
          <p:nvPr>
            <p:ph type="title"/>
          </p:nvPr>
        </p:nvSpPr>
        <p:spPr/>
        <p:txBody>
          <a:bodyPr/>
          <a:lstStyle/>
          <a:p>
            <a:r>
              <a:rPr lang="fr-CH" dirty="0"/>
              <a:t>Aperçu: maturation des lymphocytes</a:t>
            </a:r>
          </a:p>
        </p:txBody>
      </p:sp>
      <p:sp>
        <p:nvSpPr>
          <p:cNvPr id="3" name="Content Placeholder 2">
            <a:extLst>
              <a:ext uri="{FF2B5EF4-FFF2-40B4-BE49-F238E27FC236}">
                <a16:creationId xmlns:a16="http://schemas.microsoft.com/office/drawing/2014/main" id="{05C9F392-8866-4AB5-B583-1ADD8E7CBF9E}"/>
              </a:ext>
            </a:extLst>
          </p:cNvPr>
          <p:cNvSpPr>
            <a:spLocks noGrp="1"/>
          </p:cNvSpPr>
          <p:nvPr>
            <p:ph sz="half" idx="1"/>
          </p:nvPr>
        </p:nvSpPr>
        <p:spPr>
          <a:xfrm>
            <a:off x="210957" y="869695"/>
            <a:ext cx="9145814" cy="4351338"/>
          </a:xfrm>
        </p:spPr>
        <p:txBody>
          <a:bodyPr>
            <a:normAutofit/>
          </a:bodyPr>
          <a:lstStyle/>
          <a:p>
            <a:pPr marL="0" indent="0">
              <a:spcBef>
                <a:spcPts val="0"/>
              </a:spcBef>
              <a:buNone/>
            </a:pPr>
            <a:r>
              <a:rPr lang="fr-CH" sz="1600" dirty="0"/>
              <a:t>Les lymphocytes se développent à partir des cellules souches de la moelle osseuse en trois étapes: </a:t>
            </a:r>
          </a:p>
          <a:p>
            <a:pPr marL="457200" indent="-457200">
              <a:spcBef>
                <a:spcPts val="0"/>
              </a:spcBef>
              <a:buFont typeface="+mj-lt"/>
              <a:buAutoNum type="arabicPeriod"/>
            </a:pPr>
            <a:r>
              <a:rPr lang="fr-CH" sz="1600" b="1" dirty="0"/>
              <a:t>prolifération</a:t>
            </a:r>
            <a:r>
              <a:rPr lang="fr-CH" sz="1600" dirty="0"/>
              <a:t> de cellules immatures, </a:t>
            </a:r>
          </a:p>
          <a:p>
            <a:pPr marL="457200" indent="-457200">
              <a:spcBef>
                <a:spcPts val="0"/>
              </a:spcBef>
              <a:buFont typeface="+mj-lt"/>
              <a:buAutoNum type="arabicPeriod"/>
            </a:pPr>
            <a:r>
              <a:rPr lang="fr-CH" sz="1600" dirty="0"/>
              <a:t>expression des gènes du récepteur d’antigène par recombinaison</a:t>
            </a:r>
            <a:endParaRPr lang="fr-CH" sz="1600" b="1" dirty="0"/>
          </a:p>
          <a:p>
            <a:pPr marL="457200" indent="-457200">
              <a:spcBef>
                <a:spcPts val="0"/>
              </a:spcBef>
              <a:buFont typeface="+mj-lt"/>
              <a:buAutoNum type="arabicPeriod"/>
            </a:pPr>
            <a:r>
              <a:rPr lang="fr-CH" sz="1600" b="1" dirty="0"/>
              <a:t>sélection</a:t>
            </a:r>
            <a:r>
              <a:rPr lang="fr-CH" sz="1600" dirty="0"/>
              <a:t> des lymphocytes exprimant des récepteurs d’antigène utiles </a:t>
            </a:r>
          </a:p>
          <a:p>
            <a:pPr>
              <a:spcBef>
                <a:spcPts val="0"/>
              </a:spcBef>
            </a:pPr>
            <a:endParaRPr lang="fr-CH" sz="1600" dirty="0"/>
          </a:p>
        </p:txBody>
      </p:sp>
      <p:pic>
        <p:nvPicPr>
          <p:cNvPr id="5" name="Image 1" descr="Dia_30.jpg">
            <a:extLst>
              <a:ext uri="{FF2B5EF4-FFF2-40B4-BE49-F238E27FC236}">
                <a16:creationId xmlns:a16="http://schemas.microsoft.com/office/drawing/2014/main" id="{57E922D0-2A13-4570-91F1-78C33533D3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1062" y="2318274"/>
            <a:ext cx="6686457" cy="4680520"/>
          </a:xfrm>
          <a:prstGeom prst="rect">
            <a:avLst/>
          </a:prstGeom>
        </p:spPr>
      </p:pic>
      <p:sp>
        <p:nvSpPr>
          <p:cNvPr id="13" name="TextBox 12">
            <a:extLst>
              <a:ext uri="{FF2B5EF4-FFF2-40B4-BE49-F238E27FC236}">
                <a16:creationId xmlns:a16="http://schemas.microsoft.com/office/drawing/2014/main" id="{1F85E62C-66EF-4AEB-88E2-C5DF4EBD2B80}"/>
              </a:ext>
            </a:extLst>
          </p:cNvPr>
          <p:cNvSpPr txBox="1"/>
          <p:nvPr/>
        </p:nvSpPr>
        <p:spPr>
          <a:xfrm>
            <a:off x="79751" y="6581001"/>
            <a:ext cx="3497048" cy="276999"/>
          </a:xfrm>
          <a:prstGeom prst="rect">
            <a:avLst/>
          </a:prstGeom>
          <a:noFill/>
        </p:spPr>
        <p:txBody>
          <a:bodyPr wrap="none" rtlCol="0">
            <a:spAutoFit/>
          </a:bodyPr>
          <a:lstStyle/>
          <a:p>
            <a:r>
              <a:rPr lang="fr-CH" sz="1200" b="0" i="1" dirty="0">
                <a:latin typeface="+mj-lt"/>
              </a:rPr>
              <a:t>Adapté de Abbas, </a:t>
            </a:r>
            <a:r>
              <a:rPr lang="fr-CH" sz="1200" i="1" dirty="0">
                <a:latin typeface="+mj-lt"/>
              </a:rPr>
              <a:t>Ce</a:t>
            </a:r>
            <a:r>
              <a:rPr lang="fr-CH" sz="1200" b="0" i="1" dirty="0">
                <a:latin typeface="+mj-lt"/>
              </a:rPr>
              <a:t>llular and </a:t>
            </a:r>
            <a:r>
              <a:rPr lang="fr-CH" sz="1200" b="0" i="1" dirty="0" err="1">
                <a:latin typeface="+mj-lt"/>
              </a:rPr>
              <a:t>Molecular</a:t>
            </a:r>
            <a:r>
              <a:rPr lang="fr-CH" sz="1200" b="0" i="1" dirty="0">
                <a:latin typeface="+mj-lt"/>
              </a:rPr>
              <a:t> </a:t>
            </a:r>
            <a:r>
              <a:rPr lang="fr-CH" sz="1200" b="0" i="1" dirty="0" err="1">
                <a:latin typeface="+mj-lt"/>
              </a:rPr>
              <a:t>Immunology</a:t>
            </a:r>
            <a:endParaRPr lang="fr-CH" sz="1200" b="0" i="1" dirty="0">
              <a:latin typeface="+mj-lt"/>
            </a:endParaRPr>
          </a:p>
        </p:txBody>
      </p:sp>
      <p:grpSp>
        <p:nvGrpSpPr>
          <p:cNvPr id="18" name="Group 17">
            <a:extLst>
              <a:ext uri="{FF2B5EF4-FFF2-40B4-BE49-F238E27FC236}">
                <a16:creationId xmlns:a16="http://schemas.microsoft.com/office/drawing/2014/main" id="{C6FC4868-366B-4FA5-82A1-2CD2F61571AD}"/>
              </a:ext>
            </a:extLst>
          </p:cNvPr>
          <p:cNvGrpSpPr/>
          <p:nvPr/>
        </p:nvGrpSpPr>
        <p:grpSpPr>
          <a:xfrm>
            <a:off x="2230841" y="1395853"/>
            <a:ext cx="6808773" cy="2604921"/>
            <a:chOff x="2233627" y="1614217"/>
            <a:chExt cx="6808773" cy="2604921"/>
          </a:xfrm>
        </p:grpSpPr>
        <p:sp>
          <p:nvSpPr>
            <p:cNvPr id="7" name="TextBox 6">
              <a:extLst>
                <a:ext uri="{FF2B5EF4-FFF2-40B4-BE49-F238E27FC236}">
                  <a16:creationId xmlns:a16="http://schemas.microsoft.com/office/drawing/2014/main" id="{19208AF7-DC79-4410-A87C-052224258B00}"/>
                </a:ext>
              </a:extLst>
            </p:cNvPr>
            <p:cNvSpPr txBox="1"/>
            <p:nvPr/>
          </p:nvSpPr>
          <p:spPr>
            <a:xfrm>
              <a:off x="3218640" y="3738305"/>
              <a:ext cx="1002197" cy="276999"/>
            </a:xfrm>
            <a:prstGeom prst="rect">
              <a:avLst/>
            </a:prstGeom>
            <a:solidFill>
              <a:schemeClr val="bg1">
                <a:lumMod val="95000"/>
              </a:schemeClr>
            </a:solidFill>
          </p:spPr>
          <p:txBody>
            <a:bodyPr wrap="none" rtlCol="0">
              <a:spAutoFit/>
            </a:bodyPr>
            <a:lstStyle/>
            <a:p>
              <a:r>
                <a:rPr lang="fr-CH" sz="1200">
                  <a:latin typeface="Arial" panose="020B0604020202020204" pitchFamily="34" charset="0"/>
                  <a:cs typeface="Arial" panose="020B0604020202020204" pitchFamily="34" charset="0"/>
                </a:rPr>
                <a:t>Proliferation</a:t>
              </a:r>
            </a:p>
          </p:txBody>
        </p:sp>
        <p:sp>
          <p:nvSpPr>
            <p:cNvPr id="8" name="TextBox 7">
              <a:extLst>
                <a:ext uri="{FF2B5EF4-FFF2-40B4-BE49-F238E27FC236}">
                  <a16:creationId xmlns:a16="http://schemas.microsoft.com/office/drawing/2014/main" id="{A45F7C0E-3165-47CD-BEB2-4AFF95CD910E}"/>
                </a:ext>
              </a:extLst>
            </p:cNvPr>
            <p:cNvSpPr txBox="1"/>
            <p:nvPr/>
          </p:nvSpPr>
          <p:spPr>
            <a:xfrm>
              <a:off x="4216486" y="2954093"/>
              <a:ext cx="1106010" cy="830997"/>
            </a:xfrm>
            <a:prstGeom prst="rect">
              <a:avLst/>
            </a:prstGeom>
            <a:solidFill>
              <a:schemeClr val="bg1">
                <a:lumMod val="95000"/>
              </a:schemeClr>
            </a:solidFill>
          </p:spPr>
          <p:txBody>
            <a:bodyPr wrap="square" rtlCol="0">
              <a:spAutoFit/>
            </a:bodyPr>
            <a:lstStyle/>
            <a:p>
              <a:r>
                <a:rPr lang="fr-CH" sz="1200" dirty="0" err="1">
                  <a:latin typeface="Arial" panose="020B0604020202020204" pitchFamily="34" charset="0"/>
                  <a:cs typeface="Arial" panose="020B0604020202020204" pitchFamily="34" charset="0"/>
                </a:rPr>
                <a:t>Pre</a:t>
              </a:r>
              <a:r>
                <a:rPr lang="fr-CH" sz="1200" dirty="0">
                  <a:latin typeface="Arial" panose="020B0604020202020204" pitchFamily="34" charset="0"/>
                  <a:cs typeface="Arial" panose="020B0604020202020204" pitchFamily="34" charset="0"/>
                </a:rPr>
                <a:t>-B/</a:t>
              </a:r>
              <a:r>
                <a:rPr lang="fr-CH" sz="1200" dirty="0" err="1">
                  <a:latin typeface="Arial" panose="020B0604020202020204" pitchFamily="34" charset="0"/>
                  <a:cs typeface="Arial" panose="020B0604020202020204" pitchFamily="34" charset="0"/>
                </a:rPr>
                <a:t>T</a:t>
              </a:r>
              <a:r>
                <a:rPr lang="fr-CH" sz="1200" dirty="0">
                  <a:latin typeface="Arial" panose="020B0604020202020204" pitchFamily="34" charset="0"/>
                  <a:cs typeface="Arial" panose="020B0604020202020204" pitchFamily="34" charset="0"/>
                </a:rPr>
                <a:t> </a:t>
              </a:r>
              <a:r>
                <a:rPr lang="fr-CH" sz="1200" dirty="0" err="1">
                  <a:latin typeface="Arial" panose="020B0604020202020204" pitchFamily="34" charset="0"/>
                  <a:cs typeface="Arial" panose="020B0604020202020204" pitchFamily="34" charset="0"/>
                </a:rPr>
                <a:t>antigen</a:t>
              </a:r>
              <a:r>
                <a:rPr lang="fr-CH" sz="1200" dirty="0">
                  <a:latin typeface="Arial" panose="020B0604020202020204" pitchFamily="34" charset="0"/>
                  <a:cs typeface="Arial" panose="020B0604020202020204" pitchFamily="34" charset="0"/>
                </a:rPr>
                <a:t> </a:t>
              </a:r>
              <a:r>
                <a:rPr lang="fr-CH" sz="1200" dirty="0" err="1">
                  <a:latin typeface="Arial" panose="020B0604020202020204" pitchFamily="34" charset="0"/>
                  <a:cs typeface="Arial" panose="020B0604020202020204" pitchFamily="34" charset="0"/>
                </a:rPr>
                <a:t>receptor</a:t>
              </a:r>
              <a:r>
                <a:rPr lang="fr-CH" sz="1200" dirty="0">
                  <a:latin typeface="Arial" panose="020B0604020202020204" pitchFamily="34" charset="0"/>
                  <a:cs typeface="Arial" panose="020B0604020202020204" pitchFamily="34" charset="0"/>
                </a:rPr>
                <a:t> expression</a:t>
              </a:r>
            </a:p>
          </p:txBody>
        </p:sp>
        <p:sp>
          <p:nvSpPr>
            <p:cNvPr id="9" name="TextBox 8">
              <a:extLst>
                <a:ext uri="{FF2B5EF4-FFF2-40B4-BE49-F238E27FC236}">
                  <a16:creationId xmlns:a16="http://schemas.microsoft.com/office/drawing/2014/main" id="{58ABD8B0-5D8C-4B01-8A7E-2B7C1C14264D}"/>
                </a:ext>
              </a:extLst>
            </p:cNvPr>
            <p:cNvSpPr txBox="1"/>
            <p:nvPr/>
          </p:nvSpPr>
          <p:spPr>
            <a:xfrm>
              <a:off x="5322496" y="2661950"/>
              <a:ext cx="1002197" cy="276999"/>
            </a:xfrm>
            <a:prstGeom prst="rect">
              <a:avLst/>
            </a:prstGeom>
            <a:solidFill>
              <a:schemeClr val="bg1">
                <a:lumMod val="95000"/>
              </a:schemeClr>
            </a:solidFill>
          </p:spPr>
          <p:txBody>
            <a:bodyPr wrap="none" rtlCol="0">
              <a:spAutoFit/>
            </a:bodyPr>
            <a:lstStyle/>
            <a:p>
              <a:r>
                <a:rPr lang="fr-CH" sz="1200">
                  <a:latin typeface="Arial" panose="020B0604020202020204" pitchFamily="34" charset="0"/>
                  <a:cs typeface="Arial" panose="020B0604020202020204" pitchFamily="34" charset="0"/>
                </a:rPr>
                <a:t>Proliferation</a:t>
              </a:r>
            </a:p>
          </p:txBody>
        </p:sp>
        <p:sp>
          <p:nvSpPr>
            <p:cNvPr id="11" name="TextBox 10">
              <a:extLst>
                <a:ext uri="{FF2B5EF4-FFF2-40B4-BE49-F238E27FC236}">
                  <a16:creationId xmlns:a16="http://schemas.microsoft.com/office/drawing/2014/main" id="{F7782D5B-89B4-40B3-B655-E73E394D02FA}"/>
                </a:ext>
              </a:extLst>
            </p:cNvPr>
            <p:cNvSpPr txBox="1"/>
            <p:nvPr/>
          </p:nvSpPr>
          <p:spPr>
            <a:xfrm>
              <a:off x="6316015" y="2054554"/>
              <a:ext cx="938287" cy="646331"/>
            </a:xfrm>
            <a:prstGeom prst="rect">
              <a:avLst/>
            </a:prstGeom>
            <a:solidFill>
              <a:schemeClr val="bg1">
                <a:lumMod val="95000"/>
              </a:schemeClr>
            </a:solidFill>
          </p:spPr>
          <p:txBody>
            <a:bodyPr wrap="square" rtlCol="0">
              <a:spAutoFit/>
            </a:bodyPr>
            <a:lstStyle/>
            <a:p>
              <a:r>
                <a:rPr lang="fr-CH" sz="1200">
                  <a:latin typeface="Arial" panose="020B0604020202020204" pitchFamily="34" charset="0"/>
                  <a:cs typeface="Arial" panose="020B0604020202020204" pitchFamily="34" charset="0"/>
                </a:rPr>
                <a:t>Antigen receptor expression</a:t>
              </a:r>
            </a:p>
          </p:txBody>
        </p:sp>
        <p:sp>
          <p:nvSpPr>
            <p:cNvPr id="12" name="TextBox 11">
              <a:extLst>
                <a:ext uri="{FF2B5EF4-FFF2-40B4-BE49-F238E27FC236}">
                  <a16:creationId xmlns:a16="http://schemas.microsoft.com/office/drawing/2014/main" id="{2594EE12-3576-4447-890D-94868D20210D}"/>
                </a:ext>
              </a:extLst>
            </p:cNvPr>
            <p:cNvSpPr txBox="1"/>
            <p:nvPr/>
          </p:nvSpPr>
          <p:spPr>
            <a:xfrm>
              <a:off x="7254302" y="1614217"/>
              <a:ext cx="1788098" cy="461665"/>
            </a:xfrm>
            <a:prstGeom prst="rect">
              <a:avLst/>
            </a:prstGeom>
            <a:solidFill>
              <a:schemeClr val="bg1">
                <a:lumMod val="95000"/>
              </a:schemeClr>
            </a:solidFill>
          </p:spPr>
          <p:txBody>
            <a:bodyPr wrap="square" rtlCol="0">
              <a:spAutoFit/>
            </a:bodyPr>
            <a:lstStyle/>
            <a:p>
              <a:r>
                <a:rPr lang="fr-CH" sz="1200">
                  <a:latin typeface="Arial" panose="020B0604020202020204" pitchFamily="34" charset="0"/>
                  <a:cs typeface="Arial" panose="020B0604020202020204" pitchFamily="34" charset="0"/>
                </a:rPr>
                <a:t>Positive and negative selection</a:t>
              </a:r>
            </a:p>
          </p:txBody>
        </p:sp>
        <p:sp>
          <p:nvSpPr>
            <p:cNvPr id="17" name="TextBox 16">
              <a:extLst>
                <a:ext uri="{FF2B5EF4-FFF2-40B4-BE49-F238E27FC236}">
                  <a16:creationId xmlns:a16="http://schemas.microsoft.com/office/drawing/2014/main" id="{A39643AE-E2A2-44E6-AA28-9C4B21500638}"/>
                </a:ext>
              </a:extLst>
            </p:cNvPr>
            <p:cNvSpPr txBox="1"/>
            <p:nvPr/>
          </p:nvSpPr>
          <p:spPr>
            <a:xfrm>
              <a:off x="2233627" y="3942139"/>
              <a:ext cx="985013" cy="276999"/>
            </a:xfrm>
            <a:prstGeom prst="rect">
              <a:avLst/>
            </a:prstGeom>
            <a:solidFill>
              <a:schemeClr val="bg1">
                <a:lumMod val="95000"/>
              </a:schemeClr>
            </a:solidFill>
          </p:spPr>
          <p:txBody>
            <a:bodyPr wrap="none" rtlCol="0">
              <a:spAutoFit/>
            </a:bodyPr>
            <a:lstStyle/>
            <a:p>
              <a:r>
                <a:rPr lang="fr-CH" sz="1200">
                  <a:latin typeface="Arial" panose="020B0604020202020204" pitchFamily="34" charset="0"/>
                  <a:cs typeface="Arial" panose="020B0604020202020204" pitchFamily="34" charset="0"/>
                </a:rPr>
                <a:t>Pro-B/T cell</a:t>
              </a:r>
            </a:p>
          </p:txBody>
        </p:sp>
      </p:grpSp>
      <p:sp>
        <p:nvSpPr>
          <p:cNvPr id="6" name="Content Placeholder 5">
            <a:extLst>
              <a:ext uri="{FF2B5EF4-FFF2-40B4-BE49-F238E27FC236}">
                <a16:creationId xmlns:a16="http://schemas.microsoft.com/office/drawing/2014/main" id="{3D0AFDCF-1A56-4B0C-8ED4-EE68D8E675C3}"/>
              </a:ext>
            </a:extLst>
          </p:cNvPr>
          <p:cNvSpPr>
            <a:spLocks noGrp="1"/>
          </p:cNvSpPr>
          <p:nvPr>
            <p:ph sz="half" idx="2"/>
          </p:nvPr>
        </p:nvSpPr>
        <p:spPr>
          <a:xfrm>
            <a:off x="182995" y="1849346"/>
            <a:ext cx="5000368" cy="1176133"/>
          </a:xfrm>
          <a:noFill/>
        </p:spPr>
        <p:txBody>
          <a:bodyPr>
            <a:normAutofit/>
          </a:bodyPr>
          <a:lstStyle/>
          <a:p>
            <a:pPr marL="0" indent="0">
              <a:buNone/>
            </a:pPr>
            <a:r>
              <a:rPr lang="fr-CH" sz="1600" dirty="0"/>
              <a:t>Ces étapes sont identiques pour les lymphocytes B et T, avec la distinction que </a:t>
            </a:r>
            <a:r>
              <a:rPr lang="fr-CH" sz="1600" b="1" dirty="0"/>
              <a:t>les lymphocytes B se développent dans la moelle osseuse alors que les lymphocytes T se développent dans le thymus.</a:t>
            </a:r>
            <a:endParaRPr lang="fr-CH" sz="1600" dirty="0"/>
          </a:p>
        </p:txBody>
      </p:sp>
    </p:spTree>
    <p:extLst>
      <p:ext uri="{BB962C8B-B14F-4D97-AF65-F5344CB8AC3E}">
        <p14:creationId xmlns:p14="http://schemas.microsoft.com/office/powerpoint/2010/main" val="26325430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40BBB-1960-4AF1-AC23-8E2F81A9F0C4}"/>
              </a:ext>
            </a:extLst>
          </p:cNvPr>
          <p:cNvSpPr>
            <a:spLocks noGrp="1"/>
          </p:cNvSpPr>
          <p:nvPr>
            <p:ph type="title"/>
          </p:nvPr>
        </p:nvSpPr>
        <p:spPr/>
        <p:txBody>
          <a:bodyPr>
            <a:normAutofit fontScale="90000"/>
          </a:bodyPr>
          <a:lstStyle/>
          <a:p>
            <a:r>
              <a:rPr lang="fr-CH" dirty="0"/>
              <a:t>Principes de la génération d’anticorps </a:t>
            </a:r>
            <a:br>
              <a:rPr lang="fr-CH" dirty="0"/>
            </a:br>
            <a:r>
              <a:rPr lang="fr-CH" dirty="0"/>
              <a:t>par recombinaison somatique</a:t>
            </a:r>
          </a:p>
        </p:txBody>
      </p:sp>
      <p:sp>
        <p:nvSpPr>
          <p:cNvPr id="3" name="Content Placeholder 2">
            <a:extLst>
              <a:ext uri="{FF2B5EF4-FFF2-40B4-BE49-F238E27FC236}">
                <a16:creationId xmlns:a16="http://schemas.microsoft.com/office/drawing/2014/main" id="{526B54D4-D01C-4042-9294-7FCA9F19C3B5}"/>
              </a:ext>
            </a:extLst>
          </p:cNvPr>
          <p:cNvSpPr>
            <a:spLocks noGrp="1"/>
          </p:cNvSpPr>
          <p:nvPr>
            <p:ph idx="1"/>
          </p:nvPr>
        </p:nvSpPr>
        <p:spPr>
          <a:xfrm>
            <a:off x="204597" y="1121625"/>
            <a:ext cx="8734806" cy="5365216"/>
          </a:xfrm>
        </p:spPr>
        <p:txBody>
          <a:bodyPr>
            <a:normAutofit lnSpcReduction="10000"/>
          </a:bodyPr>
          <a:lstStyle/>
          <a:p>
            <a:r>
              <a:rPr lang="fr-CH" dirty="0"/>
              <a:t>Découverte: chaque séquence de région variable d’une immunoglobuline est unique et spécifique d’un anticorps donné, tandis que les séquences des régions constantes sont choisies parmi un nombre défini de séquences invariables.</a:t>
            </a:r>
          </a:p>
          <a:p>
            <a:r>
              <a:rPr lang="fr-CH" dirty="0"/>
              <a:t>Cette combinaison de constance et d’énorme variabilité repose sur l’organisation particulière des gènes d’immunoglobulines.</a:t>
            </a:r>
          </a:p>
          <a:p>
            <a:r>
              <a:rPr lang="fr-CH" dirty="0"/>
              <a:t>Dans l’ADN de la lignée germinale, de nombreux segments de gènes arrangés ‘en collier de perles’ contribueront potentiellement à un gène </a:t>
            </a:r>
            <a:r>
              <a:rPr lang="fr-CH" dirty="0" err="1"/>
              <a:t>Ig</a:t>
            </a:r>
            <a:r>
              <a:rPr lang="fr-CH" dirty="0"/>
              <a:t>. </a:t>
            </a:r>
          </a:p>
          <a:p>
            <a:r>
              <a:rPr lang="fr-CH" dirty="0"/>
              <a:t>L’organisation des fragments de gène </a:t>
            </a:r>
            <a:r>
              <a:rPr lang="fr-CH" dirty="0" err="1"/>
              <a:t>Ig</a:t>
            </a:r>
            <a:r>
              <a:rPr lang="fr-CH" dirty="0"/>
              <a:t> dans la lignée germinale ne permet pas l’expression d’un gène </a:t>
            </a:r>
            <a:r>
              <a:rPr lang="fr-CH" dirty="0" err="1"/>
              <a:t>Ig</a:t>
            </a:r>
            <a:r>
              <a:rPr lang="fr-CH" dirty="0"/>
              <a:t> fonctionnel: le réarrangement génomique du gène </a:t>
            </a:r>
            <a:r>
              <a:rPr lang="fr-CH" dirty="0" err="1"/>
              <a:t>Ig</a:t>
            </a:r>
            <a:r>
              <a:rPr lang="fr-CH" dirty="0"/>
              <a:t> est un prérequis pour l’expression </a:t>
            </a:r>
            <a:r>
              <a:rPr lang="fr-CH" dirty="0" err="1"/>
              <a:t>d’Igs</a:t>
            </a:r>
            <a:r>
              <a:rPr lang="fr-CH" dirty="0"/>
              <a:t> fonctionnelles. </a:t>
            </a:r>
          </a:p>
          <a:p>
            <a:r>
              <a:rPr lang="fr-CH" dirty="0"/>
              <a:t>Le réarrangement génomique des gène </a:t>
            </a:r>
            <a:r>
              <a:rPr lang="fr-CH" dirty="0" err="1"/>
              <a:t>Igs</a:t>
            </a:r>
            <a:r>
              <a:rPr lang="fr-CH" dirty="0"/>
              <a:t> se fait de manière aléatoire et juxtapose différents segments de gènes au niveau génomique. La diversité créée par ce processus aléatoire est amplifié par plusieurs mécanismes afin de générer les quelques 10</a:t>
            </a:r>
            <a:r>
              <a:rPr lang="fr-CH" baseline="30000" dirty="0"/>
              <a:t>8-9</a:t>
            </a:r>
            <a:r>
              <a:rPr lang="fr-CH" dirty="0"/>
              <a:t> spécificités distinctes </a:t>
            </a:r>
            <a:r>
              <a:rPr lang="fr-CH" dirty="0" err="1"/>
              <a:t>d’Igs</a:t>
            </a:r>
            <a:r>
              <a:rPr lang="fr-CH" dirty="0"/>
              <a:t>.</a:t>
            </a:r>
          </a:p>
          <a:p>
            <a:endParaRPr lang="fr-CH" dirty="0"/>
          </a:p>
          <a:p>
            <a:pPr marL="0" indent="0">
              <a:buNone/>
            </a:pPr>
            <a:r>
              <a:rPr lang="fr-CH" b="1" dirty="0"/>
              <a:t>En conséquence, les cellules B matures portent dans leur ADN un locus </a:t>
            </a:r>
            <a:r>
              <a:rPr lang="fr-CH" b="1" dirty="0" err="1"/>
              <a:t>Ig</a:t>
            </a:r>
            <a:r>
              <a:rPr lang="fr-CH" b="1" dirty="0"/>
              <a:t> dont l’organisation diffère de celui de la lignée germinale. </a:t>
            </a:r>
          </a:p>
        </p:txBody>
      </p:sp>
    </p:spTree>
    <p:extLst>
      <p:ext uri="{BB962C8B-B14F-4D97-AF65-F5344CB8AC3E}">
        <p14:creationId xmlns:p14="http://schemas.microsoft.com/office/powerpoint/2010/main" val="32654899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2005F-7112-45A2-9CA1-5EB6573ED22B}"/>
              </a:ext>
            </a:extLst>
          </p:cNvPr>
          <p:cNvSpPr>
            <a:spLocks noGrp="1"/>
          </p:cNvSpPr>
          <p:nvPr>
            <p:ph type="title"/>
          </p:nvPr>
        </p:nvSpPr>
        <p:spPr/>
        <p:txBody>
          <a:bodyPr>
            <a:normAutofit fontScale="90000"/>
          </a:bodyPr>
          <a:lstStyle/>
          <a:p>
            <a:r>
              <a:rPr lang="fr-CH" dirty="0"/>
              <a:t>Expérience classique de </a:t>
            </a:r>
            <a:r>
              <a:rPr lang="fr-CH" dirty="0" err="1"/>
              <a:t>Susumu</a:t>
            </a:r>
            <a:r>
              <a:rPr lang="fr-CH" dirty="0"/>
              <a:t> </a:t>
            </a:r>
            <a:r>
              <a:rPr lang="fr-CH" dirty="0" err="1"/>
              <a:t>Tonegawa</a:t>
            </a:r>
            <a:r>
              <a:rPr lang="fr-CH" dirty="0"/>
              <a:t> (Nobel 1987)</a:t>
            </a:r>
          </a:p>
        </p:txBody>
      </p:sp>
      <p:sp>
        <p:nvSpPr>
          <p:cNvPr id="3" name="Content Placeholder 2">
            <a:extLst>
              <a:ext uri="{FF2B5EF4-FFF2-40B4-BE49-F238E27FC236}">
                <a16:creationId xmlns:a16="http://schemas.microsoft.com/office/drawing/2014/main" id="{258F25BA-C1C2-4541-A62C-050483C12AA2}"/>
              </a:ext>
            </a:extLst>
          </p:cNvPr>
          <p:cNvSpPr>
            <a:spLocks noGrp="1"/>
          </p:cNvSpPr>
          <p:nvPr>
            <p:ph idx="1"/>
          </p:nvPr>
        </p:nvSpPr>
        <p:spPr>
          <a:xfrm>
            <a:off x="233629" y="768097"/>
            <a:ext cx="8734806" cy="5365216"/>
          </a:xfrm>
        </p:spPr>
        <p:txBody>
          <a:bodyPr>
            <a:normAutofit/>
          </a:bodyPr>
          <a:lstStyle/>
          <a:p>
            <a:pPr>
              <a:lnSpc>
                <a:spcPct val="100000"/>
              </a:lnSpc>
              <a:spcBef>
                <a:spcPts val="0"/>
              </a:spcBef>
            </a:pPr>
            <a:r>
              <a:rPr lang="fr-CH" sz="1800" dirty="0"/>
              <a:t>Isolation d’ADN de cellules embryonnaires ou de myélome adulte</a:t>
            </a:r>
          </a:p>
          <a:p>
            <a:pPr>
              <a:lnSpc>
                <a:spcPct val="100000"/>
              </a:lnSpc>
              <a:spcBef>
                <a:spcPts val="0"/>
              </a:spcBef>
            </a:pPr>
            <a:r>
              <a:rPr lang="fr-CH" sz="1800" dirty="0"/>
              <a:t>Digestion de l’ADN par des enzymes de restriction</a:t>
            </a:r>
          </a:p>
          <a:p>
            <a:pPr>
              <a:lnSpc>
                <a:spcPct val="100000"/>
              </a:lnSpc>
              <a:spcBef>
                <a:spcPts val="0"/>
              </a:spcBef>
            </a:pPr>
            <a:r>
              <a:rPr lang="fr-CH" sz="1800" dirty="0"/>
              <a:t>Electrophorèse et hybridation avec l’ARNm marqué des chaines légères κ de myélome</a:t>
            </a:r>
          </a:p>
          <a:p>
            <a:pPr>
              <a:lnSpc>
                <a:spcPct val="100000"/>
              </a:lnSpc>
              <a:spcBef>
                <a:spcPts val="0"/>
              </a:spcBef>
            </a:pPr>
            <a:endParaRPr lang="fr-CH" sz="1800" dirty="0"/>
          </a:p>
        </p:txBody>
      </p:sp>
      <p:pic>
        <p:nvPicPr>
          <p:cNvPr id="4" name="Image 2" descr="mooc_3_dia26a.jpg">
            <a:extLst>
              <a:ext uri="{FF2B5EF4-FFF2-40B4-BE49-F238E27FC236}">
                <a16:creationId xmlns:a16="http://schemas.microsoft.com/office/drawing/2014/main" id="{DB1BB449-183C-41A0-AA97-41825CA11F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629" y="1920308"/>
            <a:ext cx="3840427" cy="4937692"/>
          </a:xfrm>
          <a:prstGeom prst="rect">
            <a:avLst/>
          </a:prstGeom>
        </p:spPr>
      </p:pic>
      <p:pic>
        <p:nvPicPr>
          <p:cNvPr id="5" name="Image 3" descr="mooc_3_dia26b.jpg">
            <a:extLst>
              <a:ext uri="{FF2B5EF4-FFF2-40B4-BE49-F238E27FC236}">
                <a16:creationId xmlns:a16="http://schemas.microsoft.com/office/drawing/2014/main" id="{6278AC61-299F-4C03-B52C-B9BF372EFA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0123" y="2304210"/>
            <a:ext cx="5063877" cy="1446823"/>
          </a:xfrm>
          <a:prstGeom prst="rect">
            <a:avLst/>
          </a:prstGeom>
        </p:spPr>
      </p:pic>
      <p:pic>
        <p:nvPicPr>
          <p:cNvPr id="6" name="Image 4" descr="mooc_3_dia26c.jpg">
            <a:extLst>
              <a:ext uri="{FF2B5EF4-FFF2-40B4-BE49-F238E27FC236}">
                <a16:creationId xmlns:a16="http://schemas.microsoft.com/office/drawing/2014/main" id="{4C4BB4D6-A5C5-4B80-ACD6-C42710EF45C0}"/>
              </a:ext>
            </a:extLst>
          </p:cNvPr>
          <p:cNvPicPr>
            <a:picLocks noChangeAspect="1"/>
          </p:cNvPicPr>
          <p:nvPr/>
        </p:nvPicPr>
        <p:blipFill rotWithShape="1">
          <a:blip r:embed="rId4">
            <a:extLst>
              <a:ext uri="{28A0092B-C50C-407E-A947-70E740481C1C}">
                <a14:useLocalDpi xmlns:a14="http://schemas.microsoft.com/office/drawing/2010/main" val="0"/>
              </a:ext>
            </a:extLst>
          </a:blip>
          <a:srcRect l="16892"/>
          <a:stretch/>
        </p:blipFill>
        <p:spPr>
          <a:xfrm>
            <a:off x="4225189" y="3622705"/>
            <a:ext cx="4417945" cy="1518831"/>
          </a:xfrm>
          <a:prstGeom prst="rect">
            <a:avLst/>
          </a:prstGeom>
        </p:spPr>
      </p:pic>
    </p:spTree>
    <p:extLst>
      <p:ext uri="{BB962C8B-B14F-4D97-AF65-F5344CB8AC3E}">
        <p14:creationId xmlns:p14="http://schemas.microsoft.com/office/powerpoint/2010/main" val="13652831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1F45E-3276-4D88-86D3-0421D2C7710E}"/>
              </a:ext>
            </a:extLst>
          </p:cNvPr>
          <p:cNvSpPr>
            <a:spLocks noGrp="1"/>
          </p:cNvSpPr>
          <p:nvPr>
            <p:ph type="title"/>
          </p:nvPr>
        </p:nvSpPr>
        <p:spPr/>
        <p:txBody>
          <a:bodyPr>
            <a:normAutofit fontScale="90000"/>
          </a:bodyPr>
          <a:lstStyle/>
          <a:p>
            <a:r>
              <a:rPr lang="fr-CH" dirty="0"/>
              <a:t>Organisation du locus du récepteur d’antigène </a:t>
            </a:r>
            <a:br>
              <a:rPr lang="fr-CH" dirty="0"/>
            </a:br>
            <a:r>
              <a:rPr lang="fr-CH" dirty="0"/>
              <a:t>dans la lignée germinale </a:t>
            </a:r>
            <a:r>
              <a:rPr lang="fr-CH"/>
              <a:t>(non-recombiné</a:t>
            </a:r>
            <a:r>
              <a:rPr lang="fr-CH" dirty="0"/>
              <a:t>)</a:t>
            </a:r>
          </a:p>
        </p:txBody>
      </p:sp>
      <p:sp>
        <p:nvSpPr>
          <p:cNvPr id="3" name="Content Placeholder 2">
            <a:extLst>
              <a:ext uri="{FF2B5EF4-FFF2-40B4-BE49-F238E27FC236}">
                <a16:creationId xmlns:a16="http://schemas.microsoft.com/office/drawing/2014/main" id="{34D7BB54-6542-427D-ADE1-751FBE314EF6}"/>
              </a:ext>
            </a:extLst>
          </p:cNvPr>
          <p:cNvSpPr>
            <a:spLocks noGrp="1"/>
          </p:cNvSpPr>
          <p:nvPr>
            <p:ph sz="half" idx="1"/>
          </p:nvPr>
        </p:nvSpPr>
        <p:spPr>
          <a:xfrm>
            <a:off x="64323" y="1070766"/>
            <a:ext cx="3549732" cy="4351338"/>
          </a:xfrm>
        </p:spPr>
        <p:txBody>
          <a:bodyPr>
            <a:normAutofit/>
          </a:bodyPr>
          <a:lstStyle/>
          <a:p>
            <a:pPr marL="0" indent="0">
              <a:buNone/>
            </a:pPr>
            <a:r>
              <a:rPr lang="fr-CH" sz="2000" dirty="0"/>
              <a:t>Dans la lignée germinale</a:t>
            </a:r>
            <a:r>
              <a:rPr lang="fr-CH" dirty="0"/>
              <a:t>, le locus du récepteur d’antigène </a:t>
            </a:r>
            <a:r>
              <a:rPr lang="fr-CH" sz="2000" dirty="0"/>
              <a:t>contient des exons (illustrés par des blocs de tailles diverses) séparés par des introns (illustrés par des lignes). </a:t>
            </a:r>
          </a:p>
          <a:p>
            <a:pPr marL="0" indent="0">
              <a:buNone/>
            </a:pPr>
            <a:r>
              <a:rPr lang="fr-CH" sz="2000" dirty="0"/>
              <a:t>Chaque région constante (C) d’une chaine lourde d’</a:t>
            </a:r>
            <a:r>
              <a:rPr lang="fr-CH" sz="2000" dirty="0" err="1"/>
              <a:t>Ig</a:t>
            </a:r>
            <a:r>
              <a:rPr lang="fr-CH" sz="2000" dirty="0"/>
              <a:t> et change région C d’un TCR se compose de plusieurs exons codant pour les domaines des régions C (l’organisation de l’exon Cm au locus de la chaine lourde d’</a:t>
            </a:r>
            <a:r>
              <a:rPr lang="fr-CH" sz="2000" dirty="0" err="1"/>
              <a:t>Ig</a:t>
            </a:r>
            <a:r>
              <a:rPr lang="fr-CH" sz="2000" dirty="0"/>
              <a:t> est montré en exemple).</a:t>
            </a:r>
          </a:p>
          <a:p>
            <a:endParaRPr lang="fr-CH" sz="2000" dirty="0"/>
          </a:p>
        </p:txBody>
      </p:sp>
      <p:sp>
        <p:nvSpPr>
          <p:cNvPr id="4" name="Content Placeholder 3">
            <a:extLst>
              <a:ext uri="{FF2B5EF4-FFF2-40B4-BE49-F238E27FC236}">
                <a16:creationId xmlns:a16="http://schemas.microsoft.com/office/drawing/2014/main" id="{E23EF2C4-DB1D-4F69-8553-F77D33E9D7D7}"/>
              </a:ext>
            </a:extLst>
          </p:cNvPr>
          <p:cNvSpPr>
            <a:spLocks noGrp="1"/>
          </p:cNvSpPr>
          <p:nvPr>
            <p:ph sz="half" idx="2"/>
          </p:nvPr>
        </p:nvSpPr>
        <p:spPr>
          <a:xfrm>
            <a:off x="2685144" y="5724773"/>
            <a:ext cx="6458856" cy="993651"/>
          </a:xfrm>
        </p:spPr>
        <p:txBody>
          <a:bodyPr>
            <a:noAutofit/>
          </a:bodyPr>
          <a:lstStyle/>
          <a:p>
            <a:pPr marL="0" indent="0">
              <a:lnSpc>
                <a:spcPct val="100000"/>
              </a:lnSpc>
              <a:spcBef>
                <a:spcPts val="0"/>
              </a:spcBef>
              <a:buNone/>
            </a:pPr>
            <a:r>
              <a:rPr lang="fr-CH" sz="1600" b="1"/>
              <a:t>Antigen receptor gene loci in humans</a:t>
            </a:r>
            <a:r>
              <a:rPr lang="fr-CH" sz="1600"/>
              <a:t>, not drawn to scale. </a:t>
            </a:r>
          </a:p>
          <a:p>
            <a:pPr marL="0" indent="0">
              <a:lnSpc>
                <a:spcPct val="100000"/>
              </a:lnSpc>
              <a:spcBef>
                <a:spcPts val="0"/>
              </a:spcBef>
              <a:buNone/>
            </a:pPr>
            <a:r>
              <a:rPr lang="fr-CH" sz="1600" b="1"/>
              <a:t>L, leader sequence </a:t>
            </a:r>
            <a:r>
              <a:rPr lang="fr-CH" sz="1600"/>
              <a:t>(a small stretch of nucleotides that encodes a peptide that guides proteins through the endoplasmic reticulum and is cleaved from the mature proteins); </a:t>
            </a:r>
            <a:r>
              <a:rPr lang="fr-CH" sz="1600" b="1"/>
              <a:t>C, constant; D, diversity; J, joining; V, variable</a:t>
            </a:r>
            <a:r>
              <a:rPr lang="fr-CH" sz="1600"/>
              <a:t>.</a:t>
            </a:r>
          </a:p>
          <a:p>
            <a:pPr marL="0" indent="0">
              <a:lnSpc>
                <a:spcPct val="100000"/>
              </a:lnSpc>
              <a:spcBef>
                <a:spcPts val="0"/>
              </a:spcBef>
              <a:buNone/>
            </a:pPr>
            <a:endParaRPr lang="fr-CH" sz="1600"/>
          </a:p>
        </p:txBody>
      </p:sp>
      <p:pic>
        <p:nvPicPr>
          <p:cNvPr id="5" name="Image 3" descr="Dia_33.jpg">
            <a:extLst>
              <a:ext uri="{FF2B5EF4-FFF2-40B4-BE49-F238E27FC236}">
                <a16:creationId xmlns:a16="http://schemas.microsoft.com/office/drawing/2014/main" id="{26A39FD2-6F9A-469F-8452-07D8FD2F86A9}"/>
              </a:ext>
            </a:extLst>
          </p:cNvPr>
          <p:cNvPicPr>
            <a:picLocks noChangeAspect="1"/>
          </p:cNvPicPr>
          <p:nvPr/>
        </p:nvPicPr>
        <p:blipFill rotWithShape="1">
          <a:blip r:embed="rId2">
            <a:extLst>
              <a:ext uri="{28A0092B-C50C-407E-A947-70E740481C1C}">
                <a14:useLocalDpi xmlns:a14="http://schemas.microsoft.com/office/drawing/2010/main" val="0"/>
              </a:ext>
            </a:extLst>
          </a:blip>
          <a:srcRect l="3467" r="7674"/>
          <a:stretch/>
        </p:blipFill>
        <p:spPr>
          <a:xfrm>
            <a:off x="3614055" y="768097"/>
            <a:ext cx="5486401" cy="4939392"/>
          </a:xfrm>
          <a:prstGeom prst="rect">
            <a:avLst/>
          </a:prstGeom>
        </p:spPr>
      </p:pic>
      <p:sp>
        <p:nvSpPr>
          <p:cNvPr id="6" name="TextBox 5">
            <a:extLst>
              <a:ext uri="{FF2B5EF4-FFF2-40B4-BE49-F238E27FC236}">
                <a16:creationId xmlns:a16="http://schemas.microsoft.com/office/drawing/2014/main" id="{7EE5C88A-59E5-415E-8271-C71B1F333495}"/>
              </a:ext>
            </a:extLst>
          </p:cNvPr>
          <p:cNvSpPr txBox="1"/>
          <p:nvPr/>
        </p:nvSpPr>
        <p:spPr>
          <a:xfrm>
            <a:off x="64323" y="6211669"/>
            <a:ext cx="1734535" cy="646331"/>
          </a:xfrm>
          <a:prstGeom prst="rect">
            <a:avLst/>
          </a:prstGeom>
          <a:noFill/>
        </p:spPr>
        <p:txBody>
          <a:bodyPr wrap="square" rtlCol="0">
            <a:spAutoFit/>
          </a:bodyPr>
          <a:lstStyle/>
          <a:p>
            <a:r>
              <a:rPr lang="fr-CH" sz="1200" b="0" i="1" dirty="0">
                <a:latin typeface="+mj-lt"/>
              </a:rPr>
              <a:t>Adapté de Abbas, </a:t>
            </a:r>
            <a:r>
              <a:rPr lang="fr-CH" sz="1200" i="1" dirty="0">
                <a:latin typeface="+mj-lt"/>
              </a:rPr>
              <a:t>Ce</a:t>
            </a:r>
            <a:r>
              <a:rPr lang="fr-CH" sz="1200" b="0" i="1" dirty="0">
                <a:latin typeface="+mj-lt"/>
              </a:rPr>
              <a:t>llular and </a:t>
            </a:r>
            <a:r>
              <a:rPr lang="fr-CH" sz="1200" b="0" i="1" dirty="0" err="1">
                <a:latin typeface="+mj-lt"/>
              </a:rPr>
              <a:t>Molecular</a:t>
            </a:r>
            <a:r>
              <a:rPr lang="fr-CH" sz="1200" b="0" i="1" dirty="0">
                <a:latin typeface="+mj-lt"/>
              </a:rPr>
              <a:t> </a:t>
            </a:r>
            <a:r>
              <a:rPr lang="fr-CH" sz="1200" b="0" i="1" dirty="0" err="1">
                <a:latin typeface="+mj-lt"/>
              </a:rPr>
              <a:t>Immunology</a:t>
            </a:r>
            <a:endParaRPr lang="fr-CH" sz="1200" b="0" i="1" dirty="0">
              <a:latin typeface="+mj-lt"/>
            </a:endParaRPr>
          </a:p>
        </p:txBody>
      </p:sp>
    </p:spTree>
    <p:extLst>
      <p:ext uri="{BB962C8B-B14F-4D97-AF65-F5344CB8AC3E}">
        <p14:creationId xmlns:p14="http://schemas.microsoft.com/office/powerpoint/2010/main" val="34729453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B28DB-B3BE-4497-B34E-227B0B66E14D}"/>
              </a:ext>
            </a:extLst>
          </p:cNvPr>
          <p:cNvSpPr>
            <a:spLocks noGrp="1"/>
          </p:cNvSpPr>
          <p:nvPr>
            <p:ph type="title"/>
          </p:nvPr>
        </p:nvSpPr>
        <p:spPr/>
        <p:txBody>
          <a:bodyPr>
            <a:normAutofit/>
          </a:bodyPr>
          <a:lstStyle/>
          <a:p>
            <a:r>
              <a:rPr lang="fr-CH" dirty="0"/>
              <a:t>Réarrangements de gènes dans la région variable</a:t>
            </a:r>
          </a:p>
        </p:txBody>
      </p:sp>
      <p:sp>
        <p:nvSpPr>
          <p:cNvPr id="3" name="Content Placeholder 2">
            <a:extLst>
              <a:ext uri="{FF2B5EF4-FFF2-40B4-BE49-F238E27FC236}">
                <a16:creationId xmlns:a16="http://schemas.microsoft.com/office/drawing/2014/main" id="{295D1869-12F6-48BC-A666-D5CA7FB6F9FC}"/>
              </a:ext>
            </a:extLst>
          </p:cNvPr>
          <p:cNvSpPr>
            <a:spLocks noGrp="1"/>
          </p:cNvSpPr>
          <p:nvPr>
            <p:ph idx="1"/>
          </p:nvPr>
        </p:nvSpPr>
        <p:spPr>
          <a:xfrm>
            <a:off x="204597" y="1492784"/>
            <a:ext cx="8734806" cy="5365216"/>
          </a:xfrm>
        </p:spPr>
        <p:txBody>
          <a:bodyPr>
            <a:normAutofit/>
          </a:bodyPr>
          <a:lstStyle/>
          <a:p>
            <a:pPr>
              <a:spcBef>
                <a:spcPts val="1200"/>
              </a:spcBef>
            </a:pPr>
            <a:r>
              <a:rPr lang="fr-CH" dirty="0"/>
              <a:t>Les recombinaisons se font au niveau de l’ADN génomique (vertébrés: uniquement réarrangements spécifiques) </a:t>
            </a:r>
          </a:p>
          <a:p>
            <a:pPr>
              <a:spcBef>
                <a:spcPts val="1200"/>
              </a:spcBef>
            </a:pPr>
            <a:r>
              <a:rPr lang="fr-CH" dirty="0"/>
              <a:t>A lieu lors du développement des cellules B dans la moelle osseuse</a:t>
            </a:r>
          </a:p>
          <a:p>
            <a:pPr>
              <a:spcBef>
                <a:spcPts val="1200"/>
              </a:spcBef>
            </a:pPr>
            <a:r>
              <a:rPr lang="fr-CH" dirty="0"/>
              <a:t>Réarrangement génomique aléatoire qui se fait </a:t>
            </a:r>
            <a:r>
              <a:rPr lang="fr-CH" b="1" dirty="0"/>
              <a:t>de façon coordonnée</a:t>
            </a:r>
          </a:p>
          <a:p>
            <a:pPr>
              <a:spcBef>
                <a:spcPts val="1200"/>
              </a:spcBef>
            </a:pPr>
            <a:r>
              <a:rPr lang="fr-CH" b="1" dirty="0"/>
              <a:t>1</a:t>
            </a:r>
            <a:r>
              <a:rPr lang="fr-CH" b="1" baseline="30000" dirty="0"/>
              <a:t>er</a:t>
            </a:r>
            <a:r>
              <a:rPr lang="fr-CH" b="1" dirty="0"/>
              <a:t> </a:t>
            </a:r>
            <a:r>
              <a:rPr lang="fr-CH" dirty="0"/>
              <a:t>réarrangement: </a:t>
            </a:r>
            <a:r>
              <a:rPr lang="fr-CH" b="1" dirty="0"/>
              <a:t>région V de la chaine lourde</a:t>
            </a:r>
            <a:r>
              <a:rPr lang="fr-CH" dirty="0"/>
              <a:t>; </a:t>
            </a:r>
            <a:r>
              <a:rPr lang="fr-CH" b="1" dirty="0"/>
              <a:t>2</a:t>
            </a:r>
            <a:r>
              <a:rPr lang="fr-CH" b="1" baseline="30000" dirty="0"/>
              <a:t>ième </a:t>
            </a:r>
            <a:r>
              <a:rPr lang="fr-CH" dirty="0"/>
              <a:t>réarrangement: </a:t>
            </a:r>
            <a:r>
              <a:rPr lang="fr-CH" b="1" dirty="0"/>
              <a:t>région V de la chaine légère</a:t>
            </a:r>
            <a:endParaRPr lang="fr-CH" dirty="0"/>
          </a:p>
          <a:p>
            <a:pPr>
              <a:spcBef>
                <a:spcPts val="1200"/>
              </a:spcBef>
            </a:pPr>
            <a:r>
              <a:rPr lang="fr-CH" dirty="0"/>
              <a:t>Les réarrangements des régions V déterminent la spécificité pour l’antigène</a:t>
            </a:r>
          </a:p>
        </p:txBody>
      </p:sp>
    </p:spTree>
    <p:extLst>
      <p:ext uri="{BB962C8B-B14F-4D97-AF65-F5344CB8AC3E}">
        <p14:creationId xmlns:p14="http://schemas.microsoft.com/office/powerpoint/2010/main" val="14371909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87C99-EA75-4FE8-8C7D-A99AAA5B39C5}"/>
              </a:ext>
            </a:extLst>
          </p:cNvPr>
          <p:cNvSpPr>
            <a:spLocks noGrp="1"/>
          </p:cNvSpPr>
          <p:nvPr>
            <p:ph type="title"/>
          </p:nvPr>
        </p:nvSpPr>
        <p:spPr/>
        <p:txBody>
          <a:bodyPr>
            <a:normAutofit/>
          </a:bodyPr>
          <a:lstStyle/>
          <a:p>
            <a:r>
              <a:rPr lang="fr-CH" dirty="0"/>
              <a:t>Chaine lourde: réarrangement V-D-J</a:t>
            </a:r>
          </a:p>
        </p:txBody>
      </p:sp>
      <p:sp>
        <p:nvSpPr>
          <p:cNvPr id="3" name="Content Placeholder 2">
            <a:extLst>
              <a:ext uri="{FF2B5EF4-FFF2-40B4-BE49-F238E27FC236}">
                <a16:creationId xmlns:a16="http://schemas.microsoft.com/office/drawing/2014/main" id="{EE32A53D-08D2-44B9-A6A3-7E4A60000D3B}"/>
              </a:ext>
            </a:extLst>
          </p:cNvPr>
          <p:cNvSpPr>
            <a:spLocks noGrp="1"/>
          </p:cNvSpPr>
          <p:nvPr>
            <p:ph sz="half" idx="1"/>
          </p:nvPr>
        </p:nvSpPr>
        <p:spPr>
          <a:xfrm>
            <a:off x="170794" y="1320872"/>
            <a:ext cx="2960914" cy="5438775"/>
          </a:xfrm>
        </p:spPr>
        <p:txBody>
          <a:bodyPr>
            <a:noAutofit/>
          </a:bodyPr>
          <a:lstStyle/>
          <a:p>
            <a:pPr marL="0" indent="0">
              <a:buNone/>
            </a:pPr>
            <a:r>
              <a:rPr lang="fr-CH" sz="1600" dirty="0"/>
              <a:t>L’expression d’une chaine lourde d’</a:t>
            </a:r>
            <a:r>
              <a:rPr lang="fr-CH" sz="1600" dirty="0" err="1"/>
              <a:t>Ig</a:t>
            </a:r>
            <a:r>
              <a:rPr lang="fr-CH" sz="1600" dirty="0"/>
              <a:t> repose sur deux recombinaisons (jonction D-J, suivie de la jonction d’une région V au complexe DJ, avec délétion et élimination des segments de gène entreposés).</a:t>
            </a:r>
          </a:p>
          <a:p>
            <a:pPr marL="0" indent="0">
              <a:buNone/>
            </a:pPr>
            <a:r>
              <a:rPr lang="fr-CH" sz="1600" dirty="0"/>
              <a:t>Le gène recombiné est transcrit, et le segment VDJ est </a:t>
            </a:r>
            <a:r>
              <a:rPr lang="fr-CH" sz="1600" dirty="0" err="1"/>
              <a:t>splicé</a:t>
            </a:r>
            <a:r>
              <a:rPr lang="fr-CH" sz="1600" dirty="0"/>
              <a:t> sur le premier ADN de chaine lourde (en l’occurrence, μ). </a:t>
            </a:r>
          </a:p>
          <a:p>
            <a:pPr marL="0" indent="0">
              <a:buNone/>
            </a:pPr>
            <a:r>
              <a:rPr lang="fr-CH" sz="1600" dirty="0"/>
              <a:t>L’ARNm est traduit en protéine de chaine lourde μ. </a:t>
            </a:r>
          </a:p>
          <a:p>
            <a:pPr marL="0" indent="0">
              <a:buNone/>
            </a:pPr>
            <a:r>
              <a:rPr lang="fr-CH" sz="1600" dirty="0"/>
              <a:t>La recombinaison des autres gènes de récepteurs d’antigène (chaine légère d’</a:t>
            </a:r>
            <a:r>
              <a:rPr lang="fr-CH" sz="1600" dirty="0" err="1"/>
              <a:t>Ig</a:t>
            </a:r>
            <a:r>
              <a:rPr lang="fr-CH" sz="1600" dirty="0"/>
              <a:t> et chaines α et ß du TCR) suit le même schéma, sauf que pour les locus sans segments D (chaines légères d’</a:t>
            </a:r>
            <a:r>
              <a:rPr lang="fr-CH" sz="1600" dirty="0" err="1"/>
              <a:t>Ig</a:t>
            </a:r>
            <a:r>
              <a:rPr lang="fr-CH" sz="1600" dirty="0"/>
              <a:t> et TCR α), un segment de gène V recombine directement avec celui d’un gène J. </a:t>
            </a:r>
          </a:p>
          <a:p>
            <a:pPr marL="0" indent="0">
              <a:buNone/>
            </a:pPr>
            <a:endParaRPr lang="fr-CH" sz="1600" dirty="0"/>
          </a:p>
        </p:txBody>
      </p:sp>
      <p:sp>
        <p:nvSpPr>
          <p:cNvPr id="4" name="Content Placeholder 3">
            <a:extLst>
              <a:ext uri="{FF2B5EF4-FFF2-40B4-BE49-F238E27FC236}">
                <a16:creationId xmlns:a16="http://schemas.microsoft.com/office/drawing/2014/main" id="{AA978817-77A4-4DA4-823C-C2E7688462AC}"/>
              </a:ext>
            </a:extLst>
          </p:cNvPr>
          <p:cNvSpPr>
            <a:spLocks noGrp="1"/>
          </p:cNvSpPr>
          <p:nvPr>
            <p:ph sz="half" idx="2"/>
          </p:nvPr>
        </p:nvSpPr>
        <p:spPr>
          <a:xfrm>
            <a:off x="4572000" y="6008915"/>
            <a:ext cx="3886200" cy="1372734"/>
          </a:xfrm>
        </p:spPr>
        <p:txBody>
          <a:bodyPr>
            <a:normAutofit/>
          </a:bodyPr>
          <a:lstStyle/>
          <a:p>
            <a:pPr marL="0" indent="0">
              <a:buNone/>
            </a:pPr>
            <a:r>
              <a:rPr lang="fr-FR" sz="1800" dirty="0"/>
              <a:t>Une cellule B mature naïve exprime des IgM et des IgD membranaires.</a:t>
            </a:r>
            <a:endParaRPr lang="en-GB" sz="1800" dirty="0"/>
          </a:p>
        </p:txBody>
      </p:sp>
      <p:pic>
        <p:nvPicPr>
          <p:cNvPr id="5" name="Image 1" descr="Dia_35.jpg">
            <a:extLst>
              <a:ext uri="{FF2B5EF4-FFF2-40B4-BE49-F238E27FC236}">
                <a16:creationId xmlns:a16="http://schemas.microsoft.com/office/drawing/2014/main" id="{3F9A707E-1260-452D-A89C-4DC8D7520210}"/>
              </a:ext>
            </a:extLst>
          </p:cNvPr>
          <p:cNvPicPr>
            <a:picLocks noChangeAspect="1"/>
          </p:cNvPicPr>
          <p:nvPr/>
        </p:nvPicPr>
        <p:blipFill rotWithShape="1">
          <a:blip r:embed="rId2">
            <a:extLst>
              <a:ext uri="{28A0092B-C50C-407E-A947-70E740481C1C}">
                <a14:useLocalDpi xmlns:a14="http://schemas.microsoft.com/office/drawing/2010/main" val="0"/>
              </a:ext>
            </a:extLst>
          </a:blip>
          <a:srcRect r="4292"/>
          <a:stretch/>
        </p:blipFill>
        <p:spPr>
          <a:xfrm>
            <a:off x="3131708" y="1320872"/>
            <a:ext cx="6012292" cy="4449691"/>
          </a:xfrm>
          <a:prstGeom prst="rect">
            <a:avLst/>
          </a:prstGeom>
        </p:spPr>
      </p:pic>
    </p:spTree>
    <p:extLst>
      <p:ext uri="{BB962C8B-B14F-4D97-AF65-F5344CB8AC3E}">
        <p14:creationId xmlns:p14="http://schemas.microsoft.com/office/powerpoint/2010/main" val="5879302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1EEC2-28E6-44FB-B3A0-FD0BE7E52D49}"/>
              </a:ext>
            </a:extLst>
          </p:cNvPr>
          <p:cNvSpPr>
            <a:spLocks noGrp="1"/>
          </p:cNvSpPr>
          <p:nvPr>
            <p:ph type="title"/>
          </p:nvPr>
        </p:nvSpPr>
        <p:spPr/>
        <p:txBody>
          <a:bodyPr>
            <a:normAutofit/>
          </a:bodyPr>
          <a:lstStyle/>
          <a:p>
            <a:r>
              <a:rPr lang="fr-CH" dirty="0"/>
              <a:t>Chaine légère: réarrangement V-J (ici: locus κ)</a:t>
            </a:r>
          </a:p>
        </p:txBody>
      </p:sp>
      <p:pic>
        <p:nvPicPr>
          <p:cNvPr id="3" name="Image 4" descr="Dia_36.jpg">
            <a:extLst>
              <a:ext uri="{FF2B5EF4-FFF2-40B4-BE49-F238E27FC236}">
                <a16:creationId xmlns:a16="http://schemas.microsoft.com/office/drawing/2014/main" id="{9359043B-2BDA-4EFA-AE6E-BF6A652126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1139" y="768097"/>
            <a:ext cx="6021288" cy="6021288"/>
          </a:xfrm>
          <a:prstGeom prst="rect">
            <a:avLst/>
          </a:prstGeom>
        </p:spPr>
      </p:pic>
    </p:spTree>
    <p:extLst>
      <p:ext uri="{BB962C8B-B14F-4D97-AF65-F5344CB8AC3E}">
        <p14:creationId xmlns:p14="http://schemas.microsoft.com/office/powerpoint/2010/main" val="41481958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2DE96-C27F-47DE-ACB1-0B9527C91FDB}"/>
              </a:ext>
            </a:extLst>
          </p:cNvPr>
          <p:cNvSpPr>
            <a:spLocks noGrp="1"/>
          </p:cNvSpPr>
          <p:nvPr>
            <p:ph type="title"/>
          </p:nvPr>
        </p:nvSpPr>
        <p:spPr/>
        <p:txBody>
          <a:bodyPr>
            <a:normAutofit/>
          </a:bodyPr>
          <a:lstStyle/>
          <a:p>
            <a:r>
              <a:rPr lang="fr-CH" dirty="0"/>
              <a:t>Mécanisme du réarrangement de la région V</a:t>
            </a:r>
          </a:p>
        </p:txBody>
      </p:sp>
      <p:sp>
        <p:nvSpPr>
          <p:cNvPr id="3" name="Content Placeholder 2">
            <a:extLst>
              <a:ext uri="{FF2B5EF4-FFF2-40B4-BE49-F238E27FC236}">
                <a16:creationId xmlns:a16="http://schemas.microsoft.com/office/drawing/2014/main" id="{54AD0E94-58AD-4280-9DD5-0EAE1BB56CE4}"/>
              </a:ext>
            </a:extLst>
          </p:cNvPr>
          <p:cNvSpPr>
            <a:spLocks noGrp="1"/>
          </p:cNvSpPr>
          <p:nvPr>
            <p:ph idx="1"/>
          </p:nvPr>
        </p:nvSpPr>
        <p:spPr/>
        <p:txBody>
          <a:bodyPr/>
          <a:lstStyle/>
          <a:p>
            <a:r>
              <a:rPr lang="fr-CH" dirty="0"/>
              <a:t>Les segments de gène V, D et J sont entourés de séquences uniques de recombinaison (</a:t>
            </a:r>
            <a:r>
              <a:rPr lang="fr-CH" b="1" dirty="0" err="1"/>
              <a:t>recombination</a:t>
            </a:r>
            <a:r>
              <a:rPr lang="fr-CH" b="1" dirty="0"/>
              <a:t> signal </a:t>
            </a:r>
            <a:r>
              <a:rPr lang="fr-CH" b="1" dirty="0" err="1"/>
              <a:t>sequences</a:t>
            </a:r>
            <a:r>
              <a:rPr lang="fr-CH" b="1" dirty="0"/>
              <a:t> (RSS))</a:t>
            </a:r>
            <a:endParaRPr lang="fr-CH" dirty="0"/>
          </a:p>
          <a:p>
            <a:r>
              <a:rPr lang="fr-CH" dirty="0"/>
              <a:t>Les RSS agissent comme séquences signal guidant la recombinaison par les </a:t>
            </a:r>
            <a:r>
              <a:rPr lang="fr-CH" b="1" dirty="0"/>
              <a:t>V (D) J </a:t>
            </a:r>
            <a:r>
              <a:rPr lang="fr-CH" b="1" dirty="0" err="1"/>
              <a:t>recombinases</a:t>
            </a:r>
            <a:r>
              <a:rPr lang="fr-CH" dirty="0"/>
              <a:t> appelées </a:t>
            </a:r>
            <a:r>
              <a:rPr lang="fr-CH" b="1" dirty="0"/>
              <a:t>RAG-1 et RAG-2 </a:t>
            </a:r>
            <a:r>
              <a:rPr lang="fr-CH" dirty="0"/>
              <a:t>(RAG=</a:t>
            </a:r>
            <a:r>
              <a:rPr lang="fr-CH" dirty="0" err="1"/>
              <a:t>recombination-activating</a:t>
            </a:r>
            <a:r>
              <a:rPr lang="fr-CH" dirty="0"/>
              <a:t> </a:t>
            </a:r>
            <a:r>
              <a:rPr lang="fr-CH" dirty="0" err="1"/>
              <a:t>genes</a:t>
            </a:r>
            <a:r>
              <a:rPr lang="fr-CH" dirty="0"/>
              <a:t>)</a:t>
            </a:r>
          </a:p>
          <a:p>
            <a:endParaRPr lang="fr-CH" dirty="0"/>
          </a:p>
          <a:p>
            <a:endParaRPr lang="fr-CH" dirty="0"/>
          </a:p>
        </p:txBody>
      </p:sp>
      <p:pic>
        <p:nvPicPr>
          <p:cNvPr id="4" name="Image 3" descr="Dia_37.jpg">
            <a:extLst>
              <a:ext uri="{FF2B5EF4-FFF2-40B4-BE49-F238E27FC236}">
                <a16:creationId xmlns:a16="http://schemas.microsoft.com/office/drawing/2014/main" id="{5816FA8C-56CF-4FAA-899F-345F1FBE55CD}"/>
              </a:ext>
            </a:extLst>
          </p:cNvPr>
          <p:cNvPicPr>
            <a:picLocks noChangeAspect="1"/>
          </p:cNvPicPr>
          <p:nvPr/>
        </p:nvPicPr>
        <p:blipFill rotWithShape="1">
          <a:blip r:embed="rId2">
            <a:extLst>
              <a:ext uri="{28A0092B-C50C-407E-A947-70E740481C1C}">
                <a14:useLocalDpi xmlns:a14="http://schemas.microsoft.com/office/drawing/2010/main" val="0"/>
              </a:ext>
            </a:extLst>
          </a:blip>
          <a:srcRect t="6773" b="7521"/>
          <a:stretch/>
        </p:blipFill>
        <p:spPr>
          <a:xfrm>
            <a:off x="387457" y="3086423"/>
            <a:ext cx="6223620" cy="3556001"/>
          </a:xfrm>
          <a:prstGeom prst="rect">
            <a:avLst/>
          </a:prstGeom>
        </p:spPr>
      </p:pic>
      <p:grpSp>
        <p:nvGrpSpPr>
          <p:cNvPr id="10" name="Group 9">
            <a:extLst>
              <a:ext uri="{FF2B5EF4-FFF2-40B4-BE49-F238E27FC236}">
                <a16:creationId xmlns:a16="http://schemas.microsoft.com/office/drawing/2014/main" id="{CE907E63-106D-4952-A9C4-7B2B12FC3EBF}"/>
              </a:ext>
            </a:extLst>
          </p:cNvPr>
          <p:cNvGrpSpPr/>
          <p:nvPr/>
        </p:nvGrpSpPr>
        <p:grpSpPr>
          <a:xfrm>
            <a:off x="6277249" y="3468393"/>
            <a:ext cx="2191657" cy="1799771"/>
            <a:chOff x="7061020" y="3729650"/>
            <a:chExt cx="2191657" cy="1799771"/>
          </a:xfrm>
        </p:grpSpPr>
        <p:sp>
          <p:nvSpPr>
            <p:cNvPr id="9" name="Rectangle 8">
              <a:extLst>
                <a:ext uri="{FF2B5EF4-FFF2-40B4-BE49-F238E27FC236}">
                  <a16:creationId xmlns:a16="http://schemas.microsoft.com/office/drawing/2014/main" id="{43BBAFEC-A2B7-40CC-B98C-02C1FF31793A}"/>
                </a:ext>
              </a:extLst>
            </p:cNvPr>
            <p:cNvSpPr/>
            <p:nvPr/>
          </p:nvSpPr>
          <p:spPr>
            <a:xfrm>
              <a:off x="7061020" y="3729650"/>
              <a:ext cx="2191657" cy="17997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 name="Isosceles Triangle 4">
              <a:extLst>
                <a:ext uri="{FF2B5EF4-FFF2-40B4-BE49-F238E27FC236}">
                  <a16:creationId xmlns:a16="http://schemas.microsoft.com/office/drawing/2014/main" id="{EB13A772-2E99-465E-A400-0DE981A6D2DB}"/>
                </a:ext>
              </a:extLst>
            </p:cNvPr>
            <p:cNvSpPr/>
            <p:nvPr/>
          </p:nvSpPr>
          <p:spPr>
            <a:xfrm rot="5400000">
              <a:off x="7293248" y="4165078"/>
              <a:ext cx="406400" cy="3628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Isosceles Triangle 5">
              <a:extLst>
                <a:ext uri="{FF2B5EF4-FFF2-40B4-BE49-F238E27FC236}">
                  <a16:creationId xmlns:a16="http://schemas.microsoft.com/office/drawing/2014/main" id="{D524A3B9-9104-4421-876B-E91982DFBD1A}"/>
                </a:ext>
              </a:extLst>
            </p:cNvPr>
            <p:cNvSpPr/>
            <p:nvPr/>
          </p:nvSpPr>
          <p:spPr>
            <a:xfrm rot="5400000">
              <a:off x="7293247" y="4682996"/>
              <a:ext cx="406400" cy="362857"/>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TextBox 6">
              <a:extLst>
                <a:ext uri="{FF2B5EF4-FFF2-40B4-BE49-F238E27FC236}">
                  <a16:creationId xmlns:a16="http://schemas.microsoft.com/office/drawing/2014/main" id="{34518F99-2B11-464C-8B7B-95F9A163D153}"/>
                </a:ext>
              </a:extLst>
            </p:cNvPr>
            <p:cNvSpPr txBox="1"/>
            <p:nvPr/>
          </p:nvSpPr>
          <p:spPr>
            <a:xfrm>
              <a:off x="7627006" y="4161840"/>
              <a:ext cx="1433149" cy="369332"/>
            </a:xfrm>
            <a:prstGeom prst="rect">
              <a:avLst/>
            </a:prstGeom>
            <a:noFill/>
          </p:spPr>
          <p:txBody>
            <a:bodyPr wrap="none" rtlCol="0">
              <a:spAutoFit/>
            </a:bodyPr>
            <a:lstStyle/>
            <a:p>
              <a:r>
                <a:rPr lang="fr-CH"/>
                <a:t>Two Turn RSS</a:t>
              </a:r>
            </a:p>
          </p:txBody>
        </p:sp>
        <p:sp>
          <p:nvSpPr>
            <p:cNvPr id="8" name="TextBox 7">
              <a:extLst>
                <a:ext uri="{FF2B5EF4-FFF2-40B4-BE49-F238E27FC236}">
                  <a16:creationId xmlns:a16="http://schemas.microsoft.com/office/drawing/2014/main" id="{2A8CBFA6-B27A-4BFB-BB30-11EB61A8A80E}"/>
                </a:ext>
              </a:extLst>
            </p:cNvPr>
            <p:cNvSpPr txBox="1"/>
            <p:nvPr/>
          </p:nvSpPr>
          <p:spPr>
            <a:xfrm>
              <a:off x="7627006" y="4679758"/>
              <a:ext cx="1435329" cy="369332"/>
            </a:xfrm>
            <a:prstGeom prst="rect">
              <a:avLst/>
            </a:prstGeom>
            <a:noFill/>
          </p:spPr>
          <p:txBody>
            <a:bodyPr wrap="none" rtlCol="0">
              <a:spAutoFit/>
            </a:bodyPr>
            <a:lstStyle/>
            <a:p>
              <a:r>
                <a:rPr lang="fr-CH"/>
                <a:t>One Turn RSS</a:t>
              </a:r>
            </a:p>
          </p:txBody>
        </p:sp>
      </p:grpSp>
    </p:spTree>
    <p:extLst>
      <p:ext uri="{BB962C8B-B14F-4D97-AF65-F5344CB8AC3E}">
        <p14:creationId xmlns:p14="http://schemas.microsoft.com/office/powerpoint/2010/main" val="611973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H"/>
              <a:t>Questions </a:t>
            </a:r>
          </a:p>
        </p:txBody>
      </p:sp>
      <p:sp>
        <p:nvSpPr>
          <p:cNvPr id="3" name="Content Placeholder 2"/>
          <p:cNvSpPr>
            <a:spLocks noGrp="1"/>
          </p:cNvSpPr>
          <p:nvPr>
            <p:ph idx="1"/>
          </p:nvPr>
        </p:nvSpPr>
        <p:spPr>
          <a:xfrm>
            <a:off x="403326" y="2001190"/>
            <a:ext cx="8337347" cy="3485210"/>
          </a:xfrm>
        </p:spPr>
        <p:txBody>
          <a:bodyPr>
            <a:normAutofit/>
          </a:bodyPr>
          <a:lstStyle/>
          <a:p>
            <a:r>
              <a:rPr lang="fr-CH" dirty="0"/>
              <a:t>Comment les récepteurs d’antigène des lymphocytes reconnaissent-ils </a:t>
            </a:r>
            <a:r>
              <a:rPr lang="fr-CH" b="1" dirty="0"/>
              <a:t>l’extrême diversité des antigènes</a:t>
            </a:r>
            <a:r>
              <a:rPr lang="fr-CH" dirty="0"/>
              <a:t>? </a:t>
            </a:r>
          </a:p>
          <a:p>
            <a:r>
              <a:rPr lang="fr-CH" dirty="0"/>
              <a:t>Comment les lymphocytes génèrent-ils </a:t>
            </a:r>
            <a:r>
              <a:rPr lang="fr-CH" b="1" dirty="0"/>
              <a:t>l’énorme diversité structurale </a:t>
            </a:r>
            <a:r>
              <a:rPr lang="fr-CH" dirty="0"/>
              <a:t>des récepteurs d’antigène? </a:t>
            </a:r>
          </a:p>
          <a:p>
            <a:endParaRPr lang="fr-CH" dirty="0"/>
          </a:p>
          <a:p>
            <a:pPr marL="0" indent="0">
              <a:buNone/>
            </a:pPr>
            <a:r>
              <a:rPr lang="fr-CH" dirty="0"/>
              <a:t>La diversité inhérente à la reconnaissance de l’antigène implique l’existence d’une large gamme de protéines de récepteur d’antigène structuralement différentes, dépassant la capacité de codage du génome hérité (lignée germinale). </a:t>
            </a:r>
          </a:p>
          <a:p>
            <a:pPr marL="0" indent="0">
              <a:buNone/>
            </a:pPr>
            <a:endParaRPr lang="fr-CH" dirty="0"/>
          </a:p>
        </p:txBody>
      </p:sp>
    </p:spTree>
    <p:extLst>
      <p:ext uri="{BB962C8B-B14F-4D97-AF65-F5344CB8AC3E}">
        <p14:creationId xmlns:p14="http://schemas.microsoft.com/office/powerpoint/2010/main" val="18848840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2493E-5DFC-470F-BFBF-F7D192A2E476}"/>
              </a:ext>
            </a:extLst>
          </p:cNvPr>
          <p:cNvSpPr>
            <a:spLocks noGrp="1"/>
          </p:cNvSpPr>
          <p:nvPr>
            <p:ph type="title"/>
          </p:nvPr>
        </p:nvSpPr>
        <p:spPr/>
        <p:txBody>
          <a:bodyPr>
            <a:normAutofit/>
          </a:bodyPr>
          <a:lstStyle/>
          <a:p>
            <a:r>
              <a:rPr lang="fr-CH" dirty="0"/>
              <a:t>Diversité combinatoire des anticorps</a:t>
            </a:r>
          </a:p>
        </p:txBody>
      </p:sp>
      <mc:AlternateContent xmlns:mc="http://schemas.openxmlformats.org/markup-compatibility/2006" xmlns:a14="http://schemas.microsoft.com/office/drawing/2010/main">
        <mc:Choice Requires="a14">
          <p:graphicFrame>
            <p:nvGraphicFramePr>
              <p:cNvPr id="4" name="Content Placeholder 3">
                <a:extLst>
                  <a:ext uri="{FF2B5EF4-FFF2-40B4-BE49-F238E27FC236}">
                    <a16:creationId xmlns:a16="http://schemas.microsoft.com/office/drawing/2014/main" id="{7A352F7A-55E8-4C84-A503-831543FC3DFA}"/>
                  </a:ext>
                </a:extLst>
              </p:cNvPr>
              <p:cNvGraphicFramePr>
                <a:graphicFrameLocks noGrp="1"/>
              </p:cNvGraphicFramePr>
              <p:nvPr>
                <p:ph idx="1"/>
                <p:extLst>
                  <p:ext uri="{D42A27DB-BD31-4B8C-83A1-F6EECF244321}">
                    <p14:modId xmlns:p14="http://schemas.microsoft.com/office/powerpoint/2010/main" val="206387089"/>
                  </p:ext>
                </p:extLst>
              </p:nvPr>
            </p:nvGraphicFramePr>
            <p:xfrm>
              <a:off x="204527" y="1556431"/>
              <a:ext cx="8734946" cy="2565400"/>
            </p:xfrm>
            <a:graphic>
              <a:graphicData uri="http://schemas.openxmlformats.org/drawingml/2006/table">
                <a:tbl>
                  <a:tblPr firstRow="1" bandRow="1">
                    <a:tableStyleId>{C083E6E3-FA7D-4D7B-A595-EF9225AFEA82}</a:tableStyleId>
                  </a:tblPr>
                  <a:tblGrid>
                    <a:gridCol w="3087833">
                      <a:extLst>
                        <a:ext uri="{9D8B030D-6E8A-4147-A177-3AD203B41FA5}">
                          <a16:colId xmlns:a16="http://schemas.microsoft.com/office/drawing/2014/main" val="3932313941"/>
                        </a:ext>
                      </a:extLst>
                    </a:gridCol>
                    <a:gridCol w="2014256">
                      <a:extLst>
                        <a:ext uri="{9D8B030D-6E8A-4147-A177-3AD203B41FA5}">
                          <a16:colId xmlns:a16="http://schemas.microsoft.com/office/drawing/2014/main" val="3660569542"/>
                        </a:ext>
                      </a:extLst>
                    </a:gridCol>
                    <a:gridCol w="1547664">
                      <a:extLst>
                        <a:ext uri="{9D8B030D-6E8A-4147-A177-3AD203B41FA5}">
                          <a16:colId xmlns:a16="http://schemas.microsoft.com/office/drawing/2014/main" val="3600846419"/>
                        </a:ext>
                      </a:extLst>
                    </a:gridCol>
                    <a:gridCol w="2085193">
                      <a:extLst>
                        <a:ext uri="{9D8B030D-6E8A-4147-A177-3AD203B41FA5}">
                          <a16:colId xmlns:a16="http://schemas.microsoft.com/office/drawing/2014/main" val="588135741"/>
                        </a:ext>
                      </a:extLst>
                    </a:gridCol>
                  </a:tblGrid>
                  <a:tr h="370840">
                    <a:tc>
                      <a:txBody>
                        <a:bodyPr/>
                        <a:lstStyle/>
                        <a:p>
                          <a:r>
                            <a:rPr lang="fr-CH" noProof="0" dirty="0"/>
                            <a:t>Segments de la lignée germinale</a:t>
                          </a:r>
                        </a:p>
                      </a:txBody>
                      <a:tcPr marL="90698" marR="90698"/>
                    </a:tc>
                    <a:tc>
                      <a:txBody>
                        <a:bodyPr/>
                        <a:lstStyle/>
                        <a:p>
                          <a:r>
                            <a:rPr lang="fr-CH" noProof="0" dirty="0"/>
                            <a:t>Chaine lourde</a:t>
                          </a:r>
                        </a:p>
                      </a:txBody>
                      <a:tcPr marL="90698" marR="90698"/>
                    </a:tc>
                    <a:tc>
                      <a:txBody>
                        <a:bodyPr/>
                        <a:lstStyle/>
                        <a:p>
                          <a:r>
                            <a:rPr lang="fr-CH" noProof="0" dirty="0"/>
                            <a:t>Chaine légère (κ)</a:t>
                          </a:r>
                        </a:p>
                      </a:txBody>
                      <a:tcPr marL="90698" marR="90698"/>
                    </a:tc>
                    <a:tc>
                      <a:txBody>
                        <a:bodyPr/>
                        <a:lstStyle/>
                        <a:p>
                          <a:r>
                            <a:rPr lang="fr-CH" noProof="0" dirty="0"/>
                            <a:t>Chaine légère (λ)</a:t>
                          </a:r>
                        </a:p>
                      </a:txBody>
                      <a:tcPr marL="90698" marR="90698"/>
                    </a:tc>
                    <a:extLst>
                      <a:ext uri="{0D108BD9-81ED-4DB2-BD59-A6C34878D82A}">
                        <a16:rowId xmlns:a16="http://schemas.microsoft.com/office/drawing/2014/main" val="3236213515"/>
                      </a:ext>
                    </a:extLst>
                  </a:tr>
                  <a:tr h="548141">
                    <a:tc>
                      <a:txBody>
                        <a:bodyPr/>
                        <a:lstStyle/>
                        <a:p>
                          <a:r>
                            <a:rPr lang="fr-CH" noProof="0" dirty="0"/>
                            <a:t>V</a:t>
                          </a:r>
                        </a:p>
                        <a:p>
                          <a:r>
                            <a:rPr lang="fr-CH" noProof="0" dirty="0"/>
                            <a:t>D</a:t>
                          </a:r>
                        </a:p>
                        <a:p>
                          <a:r>
                            <a:rPr lang="fr-CH" noProof="0" dirty="0"/>
                            <a:t>J</a:t>
                          </a:r>
                        </a:p>
                      </a:txBody>
                      <a:tcPr marL="90698" marR="90698"/>
                    </a:tc>
                    <a:tc>
                      <a:txBody>
                        <a:bodyPr/>
                        <a:lstStyle/>
                        <a:p>
                          <a:r>
                            <a:rPr lang="fr-CH" noProof="0" dirty="0"/>
                            <a:t>51</a:t>
                          </a:r>
                        </a:p>
                        <a:p>
                          <a:r>
                            <a:rPr lang="fr-CH" noProof="0" dirty="0"/>
                            <a:t>27</a:t>
                          </a:r>
                        </a:p>
                        <a:p>
                          <a:r>
                            <a:rPr lang="fr-CH" noProof="0" dirty="0"/>
                            <a:t>6</a:t>
                          </a:r>
                        </a:p>
                      </a:txBody>
                      <a:tcPr marL="90698" marR="90698"/>
                    </a:tc>
                    <a:tc>
                      <a:txBody>
                        <a:bodyPr/>
                        <a:lstStyle/>
                        <a:p>
                          <a:r>
                            <a:rPr lang="fr-CH" noProof="0" dirty="0"/>
                            <a:t>40</a:t>
                          </a:r>
                        </a:p>
                        <a:p>
                          <a:endParaRPr lang="fr-CH" noProof="0" dirty="0"/>
                        </a:p>
                        <a:p>
                          <a:r>
                            <a:rPr lang="fr-CH" noProof="0" dirty="0"/>
                            <a:t>5</a:t>
                          </a:r>
                        </a:p>
                      </a:txBody>
                      <a:tcPr marL="90698" marR="90698"/>
                    </a:tc>
                    <a:tc>
                      <a:txBody>
                        <a:bodyPr/>
                        <a:lstStyle/>
                        <a:p>
                          <a:r>
                            <a:rPr lang="fr-CH" noProof="0" dirty="0"/>
                            <a:t>30</a:t>
                          </a:r>
                        </a:p>
                        <a:p>
                          <a:endParaRPr lang="fr-CH" noProof="0" dirty="0"/>
                        </a:p>
                        <a:p>
                          <a:r>
                            <a:rPr lang="fr-CH" noProof="0" dirty="0"/>
                            <a:t>4</a:t>
                          </a:r>
                        </a:p>
                      </a:txBody>
                      <a:tcPr marL="90698" marR="90698"/>
                    </a:tc>
                    <a:extLst>
                      <a:ext uri="{0D108BD9-81ED-4DB2-BD59-A6C34878D82A}">
                        <a16:rowId xmlns:a16="http://schemas.microsoft.com/office/drawing/2014/main" val="4081501335"/>
                      </a:ext>
                    </a:extLst>
                  </a:tr>
                  <a:tr h="370840">
                    <a:tc>
                      <a:txBody>
                        <a:bodyPr/>
                        <a:lstStyle/>
                        <a:p>
                          <a:r>
                            <a:rPr lang="fr-CH" noProof="0" dirty="0"/>
                            <a:t>Jonctions V-D-J et V-J</a:t>
                          </a:r>
                        </a:p>
                      </a:txBody>
                      <a:tcPr marL="90698" marR="90698"/>
                    </a:tc>
                    <a:tc>
                      <a:txBody>
                        <a:bodyPr/>
                        <a:lstStyle/>
                        <a:p>
                          <a:r>
                            <a:rPr lang="fr-CH" noProof="0" dirty="0"/>
                            <a:t>51</a:t>
                          </a:r>
                          <a14:m>
                            <m:oMath xmlns:m="http://schemas.openxmlformats.org/officeDocument/2006/math">
                              <m:r>
                                <a:rPr lang="fr-CH" b="0" i="0" noProof="0" smtClean="0">
                                  <a:latin typeface="Cambria Math" panose="02040503050406030204" pitchFamily="18" charset="0"/>
                                </a:rPr>
                                <m:t> </m:t>
                              </m:r>
                              <m:r>
                                <a:rPr lang="fr-CH" noProof="0" smtClean="0">
                                  <a:latin typeface="Cambria Math" panose="02040503050406030204" pitchFamily="18" charset="0"/>
                                </a:rPr>
                                <m:t>×</m:t>
                              </m:r>
                              <m:r>
                                <a:rPr lang="fr-CH" b="0" i="0" noProof="0" smtClean="0">
                                  <a:latin typeface="Cambria Math" panose="02040503050406030204" pitchFamily="18" charset="0"/>
                                </a:rPr>
                                <m:t> </m:t>
                              </m:r>
                            </m:oMath>
                          </a14:m>
                          <a:r>
                            <a:rPr lang="fr-CH" noProof="0" dirty="0"/>
                            <a:t>27 </a:t>
                          </a:r>
                          <a14:m>
                            <m:oMath xmlns:m="http://schemas.openxmlformats.org/officeDocument/2006/math">
                              <m:r>
                                <a:rPr lang="fr-CH" noProof="0" smtClean="0">
                                  <a:latin typeface="Cambria Math" panose="02040503050406030204" pitchFamily="18" charset="0"/>
                                </a:rPr>
                                <m:t>×</m:t>
                              </m:r>
                            </m:oMath>
                          </a14:m>
                          <a:r>
                            <a:rPr lang="fr-CH" noProof="0" dirty="0"/>
                            <a:t> 6 = 8262</a:t>
                          </a:r>
                        </a:p>
                      </a:txBody>
                      <a:tcPr marL="90698" marR="9069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noProof="0" dirty="0"/>
                            <a:t>4</a:t>
                          </a:r>
                          <a14:m>
                            <m:oMath xmlns:m="http://schemas.openxmlformats.org/officeDocument/2006/math">
                              <m:r>
                                <a:rPr lang="fr-CH" noProof="0" smtClean="0">
                                  <a:latin typeface="Cambria Math" panose="02040503050406030204" pitchFamily="18" charset="0"/>
                                </a:rPr>
                                <m:t>0×5</m:t>
                              </m:r>
                            </m:oMath>
                          </a14:m>
                          <a:r>
                            <a:rPr lang="fr-CH" noProof="0" dirty="0"/>
                            <a:t> = 200</a:t>
                          </a:r>
                        </a:p>
                      </a:txBody>
                      <a:tcPr marL="90698" marR="9069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noProof="0" dirty="0"/>
                            <a:t>3</a:t>
                          </a:r>
                          <a14:m>
                            <m:oMath xmlns:m="http://schemas.openxmlformats.org/officeDocument/2006/math">
                              <m:r>
                                <a:rPr lang="fr-CH" noProof="0" smtClean="0">
                                  <a:latin typeface="Cambria Math" panose="02040503050406030204" pitchFamily="18" charset="0"/>
                                </a:rPr>
                                <m:t>0×</m:t>
                              </m:r>
                              <m:r>
                                <a:rPr lang="fr-CH" b="0" i="0" noProof="0" smtClean="0">
                                  <a:latin typeface="Cambria Math" panose="02040503050406030204" pitchFamily="18" charset="0"/>
                                </a:rPr>
                                <m:t> </m:t>
                              </m:r>
                            </m:oMath>
                          </a14:m>
                          <a:r>
                            <a:rPr lang="fr-CH" noProof="0" dirty="0"/>
                            <a:t>4 = 120</a:t>
                          </a:r>
                        </a:p>
                      </a:txBody>
                      <a:tcPr marL="90698" marR="90698"/>
                    </a:tc>
                    <a:extLst>
                      <a:ext uri="{0D108BD9-81ED-4DB2-BD59-A6C34878D82A}">
                        <a16:rowId xmlns:a16="http://schemas.microsoft.com/office/drawing/2014/main" val="1658526255"/>
                      </a:ext>
                    </a:extLst>
                  </a:tr>
                  <a:tr h="370840">
                    <a:tc>
                      <a:txBody>
                        <a:bodyPr/>
                        <a:lstStyle/>
                        <a:p>
                          <a:r>
                            <a:rPr lang="fr-CH" noProof="0" dirty="0"/>
                            <a:t>Association de chaines lourde et légère</a:t>
                          </a:r>
                        </a:p>
                      </a:txBody>
                      <a:tcPr marL="90698" marR="90698"/>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noProof="0" dirty="0"/>
                            <a:t>8262</a:t>
                          </a:r>
                          <a14:m>
                            <m:oMath xmlns:m="http://schemas.openxmlformats.org/officeDocument/2006/math">
                              <m:r>
                                <a:rPr lang="fr-CH" noProof="0" smtClean="0">
                                  <a:latin typeface="Cambria Math" panose="02040503050406030204" pitchFamily="18" charset="0"/>
                                </a:rPr>
                                <m:t>×</m:t>
                              </m:r>
                            </m:oMath>
                          </a14:m>
                          <a:r>
                            <a:rPr lang="fr-CH" noProof="0" dirty="0"/>
                            <a:t>(200 +120) =</a:t>
                          </a:r>
                          <a:r>
                            <a:rPr lang="fr-CH" b="1" noProof="0" dirty="0"/>
                            <a:t>2.64</a:t>
                          </a:r>
                          <a14:m>
                            <m:oMath xmlns:m="http://schemas.openxmlformats.org/officeDocument/2006/math">
                              <m:r>
                                <a:rPr lang="fr-CH" b="1" noProof="0" smtClean="0">
                                  <a:latin typeface="Cambria Math" panose="02040503050406030204" pitchFamily="18" charset="0"/>
                                </a:rPr>
                                <m:t>×</m:t>
                              </m:r>
                            </m:oMath>
                          </a14:m>
                          <a:r>
                            <a:rPr lang="fr-CH" b="1" noProof="0" dirty="0"/>
                            <a:t>10</a:t>
                          </a:r>
                          <a:r>
                            <a:rPr lang="fr-CH" b="1" baseline="30000" noProof="0" dirty="0"/>
                            <a:t>6    </a:t>
                          </a:r>
                          <a:r>
                            <a:rPr lang="fr-CH" sz="1800" kern="1200" noProof="0" dirty="0">
                              <a:solidFill>
                                <a:schemeClr val="tx1"/>
                              </a:solidFill>
                              <a:latin typeface="+mn-lt"/>
                              <a:ea typeface="+mn-ea"/>
                              <a:cs typeface="+mn-cs"/>
                            </a:rPr>
                            <a:t>(</a:t>
                          </a:r>
                          <a:r>
                            <a:rPr lang="fr-CH" sz="1800" kern="1200" noProof="0" dirty="0" err="1">
                              <a:solidFill>
                                <a:schemeClr val="tx1"/>
                              </a:solidFill>
                              <a:latin typeface="+mn-lt"/>
                              <a:ea typeface="+mn-ea"/>
                              <a:cs typeface="+mn-cs"/>
                            </a:rPr>
                            <a:t>sourise</a:t>
                          </a:r>
                          <a:r>
                            <a:rPr lang="fr-CH" sz="1800" kern="1200" noProof="0" dirty="0">
                              <a:solidFill>
                                <a:schemeClr val="tx1"/>
                              </a:solidFill>
                              <a:latin typeface="+mn-lt"/>
                              <a:ea typeface="+mn-ea"/>
                              <a:cs typeface="+mn-cs"/>
                            </a:rPr>
                            <a:t>: </a:t>
                          </a:r>
                          <a:r>
                            <a:rPr lang="fr-CH" sz="1800" b="1" noProof="0" dirty="0"/>
                            <a:t>2.41</a:t>
                          </a:r>
                          <a14:m>
                            <m:oMath xmlns:m="http://schemas.openxmlformats.org/officeDocument/2006/math">
                              <m:r>
                                <a:rPr lang="fr-CH" sz="1800" b="1" noProof="0">
                                  <a:latin typeface="Cambria Math" panose="02040503050406030204" pitchFamily="18" charset="0"/>
                                </a:rPr>
                                <m:t>×</m:t>
                              </m:r>
                            </m:oMath>
                          </a14:m>
                          <a:r>
                            <a:rPr lang="fr-CH" sz="1800" b="1" noProof="0" dirty="0"/>
                            <a:t>10</a:t>
                          </a:r>
                          <a:r>
                            <a:rPr lang="fr-CH" sz="1800" b="1" baseline="30000" noProof="0" dirty="0"/>
                            <a:t>6</a:t>
                          </a:r>
                          <a:r>
                            <a:rPr lang="fr-CH" sz="1800" noProof="0" dirty="0"/>
                            <a:t>)</a:t>
                          </a:r>
                          <a:endParaRPr lang="fr-CH" sz="1800" kern="1200" noProof="0" dirty="0">
                            <a:solidFill>
                              <a:schemeClr val="tx1"/>
                            </a:solidFill>
                            <a:latin typeface="+mn-lt"/>
                            <a:ea typeface="+mn-ea"/>
                            <a:cs typeface="+mn-cs"/>
                          </a:endParaRPr>
                        </a:p>
                        <a:p>
                          <a:endParaRPr lang="fr-CH" b="1" baseline="30000" noProof="0" dirty="0"/>
                        </a:p>
                      </a:txBody>
                      <a:tcPr marL="90698" marR="90698"/>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3311328786"/>
                      </a:ext>
                    </a:extLst>
                  </a:tr>
                </a:tbl>
              </a:graphicData>
            </a:graphic>
          </p:graphicFrame>
        </mc:Choice>
        <mc:Fallback xmlns="">
          <p:graphicFrame>
            <p:nvGraphicFramePr>
              <p:cNvPr id="4" name="Content Placeholder 3">
                <a:extLst>
                  <a:ext uri="{FF2B5EF4-FFF2-40B4-BE49-F238E27FC236}">
                    <a16:creationId xmlns:a16="http://schemas.microsoft.com/office/drawing/2014/main" id="{7A352F7A-55E8-4C84-A503-831543FC3DFA}"/>
                  </a:ext>
                </a:extLst>
              </p:cNvPr>
              <p:cNvGraphicFramePr>
                <a:graphicFrameLocks noGrp="1"/>
              </p:cNvGraphicFramePr>
              <p:nvPr>
                <p:ph idx="1"/>
                <p:extLst>
                  <p:ext uri="{D42A27DB-BD31-4B8C-83A1-F6EECF244321}">
                    <p14:modId xmlns:p14="http://schemas.microsoft.com/office/powerpoint/2010/main" val="206387089"/>
                  </p:ext>
                </p:extLst>
              </p:nvPr>
            </p:nvGraphicFramePr>
            <p:xfrm>
              <a:off x="204527" y="1556431"/>
              <a:ext cx="8734946" cy="2565400"/>
            </p:xfrm>
            <a:graphic>
              <a:graphicData uri="http://schemas.openxmlformats.org/drawingml/2006/table">
                <a:tbl>
                  <a:tblPr firstRow="1" bandRow="1">
                    <a:tableStyleId>{C083E6E3-FA7D-4D7B-A595-EF9225AFEA82}</a:tableStyleId>
                  </a:tblPr>
                  <a:tblGrid>
                    <a:gridCol w="3087833">
                      <a:extLst>
                        <a:ext uri="{9D8B030D-6E8A-4147-A177-3AD203B41FA5}">
                          <a16:colId xmlns:a16="http://schemas.microsoft.com/office/drawing/2014/main" val="3932313941"/>
                        </a:ext>
                      </a:extLst>
                    </a:gridCol>
                    <a:gridCol w="2014256">
                      <a:extLst>
                        <a:ext uri="{9D8B030D-6E8A-4147-A177-3AD203B41FA5}">
                          <a16:colId xmlns:a16="http://schemas.microsoft.com/office/drawing/2014/main" val="3660569542"/>
                        </a:ext>
                      </a:extLst>
                    </a:gridCol>
                    <a:gridCol w="1547664">
                      <a:extLst>
                        <a:ext uri="{9D8B030D-6E8A-4147-A177-3AD203B41FA5}">
                          <a16:colId xmlns:a16="http://schemas.microsoft.com/office/drawing/2014/main" val="3600846419"/>
                        </a:ext>
                      </a:extLst>
                    </a:gridCol>
                    <a:gridCol w="2085193">
                      <a:extLst>
                        <a:ext uri="{9D8B030D-6E8A-4147-A177-3AD203B41FA5}">
                          <a16:colId xmlns:a16="http://schemas.microsoft.com/office/drawing/2014/main" val="588135741"/>
                        </a:ext>
                      </a:extLst>
                    </a:gridCol>
                  </a:tblGrid>
                  <a:tr h="640080">
                    <a:tc>
                      <a:txBody>
                        <a:bodyPr/>
                        <a:lstStyle/>
                        <a:p>
                          <a:r>
                            <a:rPr lang="fr-CH" noProof="0" dirty="0"/>
                            <a:t>Segments de la lignée germinale</a:t>
                          </a:r>
                        </a:p>
                      </a:txBody>
                      <a:tcPr marL="90698" marR="90698"/>
                    </a:tc>
                    <a:tc>
                      <a:txBody>
                        <a:bodyPr/>
                        <a:lstStyle/>
                        <a:p>
                          <a:r>
                            <a:rPr lang="fr-CH" noProof="0" dirty="0"/>
                            <a:t>Chaine lourde</a:t>
                          </a:r>
                        </a:p>
                      </a:txBody>
                      <a:tcPr marL="90698" marR="90698"/>
                    </a:tc>
                    <a:tc>
                      <a:txBody>
                        <a:bodyPr/>
                        <a:lstStyle/>
                        <a:p>
                          <a:r>
                            <a:rPr lang="fr-CH" noProof="0" dirty="0"/>
                            <a:t>Chaine légère (κ)</a:t>
                          </a:r>
                        </a:p>
                      </a:txBody>
                      <a:tcPr marL="90698" marR="90698"/>
                    </a:tc>
                    <a:tc>
                      <a:txBody>
                        <a:bodyPr/>
                        <a:lstStyle/>
                        <a:p>
                          <a:r>
                            <a:rPr lang="fr-CH" noProof="0" dirty="0"/>
                            <a:t>Chaine légère (λ)</a:t>
                          </a:r>
                        </a:p>
                      </a:txBody>
                      <a:tcPr marL="90698" marR="90698"/>
                    </a:tc>
                    <a:extLst>
                      <a:ext uri="{0D108BD9-81ED-4DB2-BD59-A6C34878D82A}">
                        <a16:rowId xmlns:a16="http://schemas.microsoft.com/office/drawing/2014/main" val="3236213515"/>
                      </a:ext>
                    </a:extLst>
                  </a:tr>
                  <a:tr h="914400">
                    <a:tc>
                      <a:txBody>
                        <a:bodyPr/>
                        <a:lstStyle/>
                        <a:p>
                          <a:r>
                            <a:rPr lang="fr-CH" noProof="0" dirty="0"/>
                            <a:t>V</a:t>
                          </a:r>
                        </a:p>
                        <a:p>
                          <a:r>
                            <a:rPr lang="fr-CH" noProof="0" dirty="0"/>
                            <a:t>D</a:t>
                          </a:r>
                        </a:p>
                        <a:p>
                          <a:r>
                            <a:rPr lang="fr-CH" noProof="0" dirty="0"/>
                            <a:t>J</a:t>
                          </a:r>
                        </a:p>
                      </a:txBody>
                      <a:tcPr marL="90698" marR="90698"/>
                    </a:tc>
                    <a:tc>
                      <a:txBody>
                        <a:bodyPr/>
                        <a:lstStyle/>
                        <a:p>
                          <a:r>
                            <a:rPr lang="fr-CH" noProof="0" dirty="0"/>
                            <a:t>51</a:t>
                          </a:r>
                        </a:p>
                        <a:p>
                          <a:r>
                            <a:rPr lang="fr-CH" noProof="0" dirty="0"/>
                            <a:t>27</a:t>
                          </a:r>
                        </a:p>
                        <a:p>
                          <a:r>
                            <a:rPr lang="fr-CH" noProof="0" dirty="0"/>
                            <a:t>6</a:t>
                          </a:r>
                        </a:p>
                      </a:txBody>
                      <a:tcPr marL="90698" marR="90698"/>
                    </a:tc>
                    <a:tc>
                      <a:txBody>
                        <a:bodyPr/>
                        <a:lstStyle/>
                        <a:p>
                          <a:r>
                            <a:rPr lang="fr-CH" noProof="0" dirty="0"/>
                            <a:t>40</a:t>
                          </a:r>
                        </a:p>
                        <a:p>
                          <a:endParaRPr lang="fr-CH" noProof="0" dirty="0"/>
                        </a:p>
                        <a:p>
                          <a:r>
                            <a:rPr lang="fr-CH" noProof="0" dirty="0"/>
                            <a:t>5</a:t>
                          </a:r>
                        </a:p>
                      </a:txBody>
                      <a:tcPr marL="90698" marR="90698"/>
                    </a:tc>
                    <a:tc>
                      <a:txBody>
                        <a:bodyPr/>
                        <a:lstStyle/>
                        <a:p>
                          <a:r>
                            <a:rPr lang="fr-CH" noProof="0" dirty="0"/>
                            <a:t>30</a:t>
                          </a:r>
                        </a:p>
                        <a:p>
                          <a:endParaRPr lang="fr-CH" noProof="0" dirty="0"/>
                        </a:p>
                        <a:p>
                          <a:r>
                            <a:rPr lang="fr-CH" noProof="0" dirty="0"/>
                            <a:t>4</a:t>
                          </a:r>
                        </a:p>
                      </a:txBody>
                      <a:tcPr marL="90698" marR="90698"/>
                    </a:tc>
                    <a:extLst>
                      <a:ext uri="{0D108BD9-81ED-4DB2-BD59-A6C34878D82A}">
                        <a16:rowId xmlns:a16="http://schemas.microsoft.com/office/drawing/2014/main" val="4081501335"/>
                      </a:ext>
                    </a:extLst>
                  </a:tr>
                  <a:tr h="370840">
                    <a:tc>
                      <a:txBody>
                        <a:bodyPr/>
                        <a:lstStyle/>
                        <a:p>
                          <a:r>
                            <a:rPr lang="fr-CH" noProof="0" dirty="0"/>
                            <a:t>Jonctions V-D-J et V-J</a:t>
                          </a:r>
                        </a:p>
                      </a:txBody>
                      <a:tcPr marL="90698" marR="90698"/>
                    </a:tc>
                    <a:tc>
                      <a:txBody>
                        <a:bodyPr/>
                        <a:lstStyle/>
                        <a:p>
                          <a:endParaRPr lang="fr-FR"/>
                        </a:p>
                      </a:txBody>
                      <a:tcPr marL="90698" marR="90698">
                        <a:blipFill>
                          <a:blip r:embed="rId2"/>
                          <a:stretch>
                            <a:fillRect l="-153172" t="-427869" r="-180363" b="-196721"/>
                          </a:stretch>
                        </a:blipFill>
                      </a:tcPr>
                    </a:tc>
                    <a:tc>
                      <a:txBody>
                        <a:bodyPr/>
                        <a:lstStyle/>
                        <a:p>
                          <a:endParaRPr lang="fr-FR"/>
                        </a:p>
                      </a:txBody>
                      <a:tcPr marL="90698" marR="90698">
                        <a:blipFill>
                          <a:blip r:embed="rId2"/>
                          <a:stretch>
                            <a:fillRect l="-329921" t="-427869" r="-135039" b="-196721"/>
                          </a:stretch>
                        </a:blipFill>
                      </a:tcPr>
                    </a:tc>
                    <a:tc>
                      <a:txBody>
                        <a:bodyPr/>
                        <a:lstStyle/>
                        <a:p>
                          <a:endParaRPr lang="fr-FR"/>
                        </a:p>
                      </a:txBody>
                      <a:tcPr marL="90698" marR="90698">
                        <a:blipFill>
                          <a:blip r:embed="rId2"/>
                          <a:stretch>
                            <a:fillRect l="-319298" t="-427869" r="-292" b="-196721"/>
                          </a:stretch>
                        </a:blipFill>
                      </a:tcPr>
                    </a:tc>
                    <a:extLst>
                      <a:ext uri="{0D108BD9-81ED-4DB2-BD59-A6C34878D82A}">
                        <a16:rowId xmlns:a16="http://schemas.microsoft.com/office/drawing/2014/main" val="1658526255"/>
                      </a:ext>
                    </a:extLst>
                  </a:tr>
                  <a:tr h="640080">
                    <a:tc>
                      <a:txBody>
                        <a:bodyPr/>
                        <a:lstStyle/>
                        <a:p>
                          <a:r>
                            <a:rPr lang="fr-CH" noProof="0" dirty="0"/>
                            <a:t>Association de chaines lourde et légère</a:t>
                          </a:r>
                        </a:p>
                      </a:txBody>
                      <a:tcPr marL="90698" marR="90698"/>
                    </a:tc>
                    <a:tc gridSpan="3">
                      <a:txBody>
                        <a:bodyPr/>
                        <a:lstStyle/>
                        <a:p>
                          <a:endParaRPr lang="fr-FR"/>
                        </a:p>
                      </a:txBody>
                      <a:tcPr marL="90698" marR="90698">
                        <a:blipFill>
                          <a:blip r:embed="rId2"/>
                          <a:stretch>
                            <a:fillRect l="-54693" t="-306667" r="-108" b="-14286"/>
                          </a:stretch>
                        </a:blipFill>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3311328786"/>
                      </a:ext>
                    </a:extLst>
                  </a:tr>
                </a:tbl>
              </a:graphicData>
            </a:graphic>
          </p:graphicFrame>
        </mc:Fallback>
      </mc:AlternateContent>
      <p:sp>
        <p:nvSpPr>
          <p:cNvPr id="7" name="TextBox 6">
            <a:extLst>
              <a:ext uri="{FF2B5EF4-FFF2-40B4-BE49-F238E27FC236}">
                <a16:creationId xmlns:a16="http://schemas.microsoft.com/office/drawing/2014/main" id="{72DBFF18-5D61-48BB-90E7-8E10DA71B17A}"/>
              </a:ext>
            </a:extLst>
          </p:cNvPr>
          <p:cNvSpPr txBox="1"/>
          <p:nvPr/>
        </p:nvSpPr>
        <p:spPr>
          <a:xfrm>
            <a:off x="775335" y="4159192"/>
            <a:ext cx="8368665" cy="1015663"/>
          </a:xfrm>
          <a:prstGeom prst="rect">
            <a:avLst/>
          </a:prstGeom>
          <a:noFill/>
        </p:spPr>
        <p:txBody>
          <a:bodyPr wrap="square" rtlCol="0">
            <a:spAutoFit/>
          </a:bodyPr>
          <a:lstStyle/>
          <a:p>
            <a:pPr marL="342900" indent="-342900">
              <a:buFont typeface="Arial" panose="020B0604020202020204" pitchFamily="34" charset="0"/>
              <a:buChar char="•"/>
            </a:pPr>
            <a:r>
              <a:rPr lang="fr-CH" sz="2000" dirty="0">
                <a:latin typeface="+mj-lt"/>
              </a:rPr>
              <a:t>Nombre estimé de segments dans l’homme </a:t>
            </a:r>
          </a:p>
          <a:p>
            <a:pPr marL="342900" indent="-342900">
              <a:buFont typeface="Arial" panose="020B0604020202020204" pitchFamily="34" charset="0"/>
              <a:buChar char="•"/>
            </a:pPr>
            <a:r>
              <a:rPr lang="fr-CH" sz="2000" dirty="0">
                <a:latin typeface="+mj-lt"/>
              </a:rPr>
              <a:t>La diversité jonctionnelle et les mutations somatiques sont susceptibles d’augmenter ce nombre de plusieurs facteurs de 10. </a:t>
            </a:r>
          </a:p>
        </p:txBody>
      </p:sp>
    </p:spTree>
    <p:extLst>
      <p:ext uri="{BB962C8B-B14F-4D97-AF65-F5344CB8AC3E}">
        <p14:creationId xmlns:p14="http://schemas.microsoft.com/office/powerpoint/2010/main" val="7520676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B1EC9-EDDD-4458-86F9-61FC04EC4938}"/>
              </a:ext>
            </a:extLst>
          </p:cNvPr>
          <p:cNvSpPr>
            <a:spLocks noGrp="1"/>
          </p:cNvSpPr>
          <p:nvPr>
            <p:ph type="title"/>
          </p:nvPr>
        </p:nvSpPr>
        <p:spPr/>
        <p:txBody>
          <a:bodyPr>
            <a:normAutofit/>
          </a:bodyPr>
          <a:lstStyle/>
          <a:p>
            <a:r>
              <a:rPr lang="fr-CH" dirty="0"/>
              <a:t>Diversité jonctionnelle </a:t>
            </a:r>
          </a:p>
        </p:txBody>
      </p:sp>
      <p:sp>
        <p:nvSpPr>
          <p:cNvPr id="3" name="Content Placeholder 2">
            <a:extLst>
              <a:ext uri="{FF2B5EF4-FFF2-40B4-BE49-F238E27FC236}">
                <a16:creationId xmlns:a16="http://schemas.microsoft.com/office/drawing/2014/main" id="{17015C7F-92FB-4391-A41D-1CE2801CDF3C}"/>
              </a:ext>
            </a:extLst>
          </p:cNvPr>
          <p:cNvSpPr>
            <a:spLocks noGrp="1"/>
          </p:cNvSpPr>
          <p:nvPr>
            <p:ph sz="half" idx="1"/>
          </p:nvPr>
        </p:nvSpPr>
        <p:spPr>
          <a:xfrm>
            <a:off x="556078" y="1510960"/>
            <a:ext cx="3886200" cy="4351338"/>
          </a:xfrm>
        </p:spPr>
        <p:txBody>
          <a:bodyPr>
            <a:normAutofit fontScale="92500" lnSpcReduction="10000"/>
          </a:bodyPr>
          <a:lstStyle/>
          <a:p>
            <a:pPr marL="457200" indent="-457200">
              <a:buFont typeface="+mj-lt"/>
              <a:buAutoNum type="arabicPeriod"/>
            </a:pPr>
            <a:r>
              <a:rPr lang="fr-CH" sz="2000" dirty="0"/>
              <a:t>Clivage de l’</a:t>
            </a:r>
            <a:r>
              <a:rPr lang="fr-CH" sz="2000" dirty="0" err="1"/>
              <a:t>ADNdb</a:t>
            </a:r>
            <a:r>
              <a:rPr lang="fr-CH" sz="2000" dirty="0"/>
              <a:t> par RAG1 et RAG2</a:t>
            </a:r>
          </a:p>
          <a:p>
            <a:pPr marL="457200" indent="-457200">
              <a:buFont typeface="+mj-lt"/>
              <a:buAutoNum type="arabicPeriod"/>
            </a:pPr>
            <a:r>
              <a:rPr lang="fr-CH" sz="2000" dirty="0"/>
              <a:t>Formation d’une boucle</a:t>
            </a:r>
          </a:p>
          <a:p>
            <a:pPr marL="457200" indent="-457200">
              <a:buFont typeface="+mj-lt"/>
              <a:buAutoNum type="arabicPeriod"/>
            </a:pPr>
            <a:r>
              <a:rPr lang="fr-CH" sz="2000" dirty="0"/>
              <a:t>Clivage aléatoire de la boucle par une endonucléase qui génère des nucléotides P</a:t>
            </a:r>
          </a:p>
          <a:p>
            <a:pPr marL="457200" indent="-457200">
              <a:buFont typeface="+mj-lt"/>
              <a:buAutoNum type="arabicPeriod"/>
            </a:pPr>
            <a:r>
              <a:rPr lang="fr-CH" sz="2000" dirty="0"/>
              <a:t>Addition de N nucléotides par </a:t>
            </a:r>
            <a:r>
              <a:rPr lang="fr-CH" dirty="0"/>
              <a:t>la  </a:t>
            </a:r>
            <a:r>
              <a:rPr lang="fr-CH" dirty="0" err="1"/>
              <a:t>désoxynucléotidyl</a:t>
            </a:r>
            <a:r>
              <a:rPr lang="fr-CH" dirty="0"/>
              <a:t>-transférase terminale </a:t>
            </a:r>
            <a:r>
              <a:rPr lang="fr-CH" sz="2000" dirty="0"/>
              <a:t>(</a:t>
            </a:r>
            <a:r>
              <a:rPr lang="fr-CH" sz="2000" dirty="0" err="1"/>
              <a:t>TdT</a:t>
            </a:r>
            <a:r>
              <a:rPr lang="fr-CH" sz="2000" dirty="0"/>
              <a:t>)</a:t>
            </a:r>
          </a:p>
          <a:p>
            <a:pPr marL="457200" indent="-457200">
              <a:buFont typeface="+mj-lt"/>
              <a:buAutoNum type="arabicPeriod"/>
            </a:pPr>
            <a:r>
              <a:rPr lang="fr-CH" sz="2000" dirty="0"/>
              <a:t>Assemblage des segments codants par appariement de l’ADN et délétion des </a:t>
            </a:r>
            <a:r>
              <a:rPr lang="fr-CH" dirty="0"/>
              <a:t>nucléotides non-appareillés </a:t>
            </a:r>
          </a:p>
          <a:p>
            <a:pPr marL="457200" indent="-457200">
              <a:buFont typeface="+mj-lt"/>
              <a:buAutoNum type="arabicPeriod"/>
            </a:pPr>
            <a:r>
              <a:rPr lang="fr-CH" sz="2000" dirty="0"/>
              <a:t>Synthèse d’ADN et ligation</a:t>
            </a:r>
          </a:p>
        </p:txBody>
      </p:sp>
      <p:pic>
        <p:nvPicPr>
          <p:cNvPr id="5" name="Image 1" descr="Dia_39.jpg">
            <a:extLst>
              <a:ext uri="{FF2B5EF4-FFF2-40B4-BE49-F238E27FC236}">
                <a16:creationId xmlns:a16="http://schemas.microsoft.com/office/drawing/2014/main" id="{48A70766-5C45-4479-A7FA-58BECA69FF5F}"/>
              </a:ext>
            </a:extLst>
          </p:cNvPr>
          <p:cNvPicPr>
            <a:picLocks noChangeAspect="1"/>
          </p:cNvPicPr>
          <p:nvPr/>
        </p:nvPicPr>
        <p:blipFill rotWithShape="1">
          <a:blip r:embed="rId2">
            <a:extLst>
              <a:ext uri="{28A0092B-C50C-407E-A947-70E740481C1C}">
                <a14:useLocalDpi xmlns:a14="http://schemas.microsoft.com/office/drawing/2010/main" val="0"/>
              </a:ext>
            </a:extLst>
          </a:blip>
          <a:srcRect l="9992" t="5107" r="9637" b="7840"/>
          <a:stretch/>
        </p:blipFill>
        <p:spPr>
          <a:xfrm>
            <a:off x="4572000" y="1016001"/>
            <a:ext cx="4383315" cy="5341257"/>
          </a:xfrm>
          <a:prstGeom prst="rect">
            <a:avLst/>
          </a:prstGeom>
        </p:spPr>
      </p:pic>
      <p:sp>
        <p:nvSpPr>
          <p:cNvPr id="6" name="TextBox 5">
            <a:extLst>
              <a:ext uri="{FF2B5EF4-FFF2-40B4-BE49-F238E27FC236}">
                <a16:creationId xmlns:a16="http://schemas.microsoft.com/office/drawing/2014/main" id="{3827A8E7-2131-4DB1-9657-6618A31199DB}"/>
              </a:ext>
            </a:extLst>
          </p:cNvPr>
          <p:cNvSpPr txBox="1"/>
          <p:nvPr/>
        </p:nvSpPr>
        <p:spPr>
          <a:xfrm>
            <a:off x="79751" y="6581001"/>
            <a:ext cx="1390702" cy="276999"/>
          </a:xfrm>
          <a:prstGeom prst="rect">
            <a:avLst/>
          </a:prstGeom>
          <a:noFill/>
        </p:spPr>
        <p:txBody>
          <a:bodyPr wrap="none" rtlCol="0">
            <a:spAutoFit/>
          </a:bodyPr>
          <a:lstStyle/>
          <a:p>
            <a:r>
              <a:rPr lang="fr-CH" sz="1200" b="0" i="1" dirty="0">
                <a:latin typeface="+mj-lt"/>
              </a:rPr>
              <a:t>Adapté de Espinosa</a:t>
            </a:r>
          </a:p>
        </p:txBody>
      </p:sp>
    </p:spTree>
    <p:extLst>
      <p:ext uri="{BB962C8B-B14F-4D97-AF65-F5344CB8AC3E}">
        <p14:creationId xmlns:p14="http://schemas.microsoft.com/office/powerpoint/2010/main" val="19101634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FE3FD-539A-4F19-964A-05A0A7A3E435}"/>
              </a:ext>
            </a:extLst>
          </p:cNvPr>
          <p:cNvSpPr>
            <a:spLocks noGrp="1"/>
          </p:cNvSpPr>
          <p:nvPr>
            <p:ph type="title"/>
          </p:nvPr>
        </p:nvSpPr>
        <p:spPr/>
        <p:txBody>
          <a:bodyPr>
            <a:normAutofit fontScale="90000"/>
          </a:bodyPr>
          <a:lstStyle/>
          <a:p>
            <a:r>
              <a:rPr lang="fr-CH" dirty="0"/>
              <a:t>Diversité combinatoire et jonctionnelle </a:t>
            </a:r>
            <a:br>
              <a:rPr lang="fr-CH" dirty="0"/>
            </a:br>
            <a:r>
              <a:rPr lang="fr-CH" dirty="0"/>
              <a:t>des récepteurs d’antigène</a:t>
            </a:r>
          </a:p>
        </p:txBody>
      </p:sp>
      <p:sp>
        <p:nvSpPr>
          <p:cNvPr id="3" name="Content Placeholder 2">
            <a:extLst>
              <a:ext uri="{FF2B5EF4-FFF2-40B4-BE49-F238E27FC236}">
                <a16:creationId xmlns:a16="http://schemas.microsoft.com/office/drawing/2014/main" id="{266375D1-BF64-4BF9-B101-8C50BAE4E294}"/>
              </a:ext>
            </a:extLst>
          </p:cNvPr>
          <p:cNvSpPr>
            <a:spLocks noGrp="1"/>
          </p:cNvSpPr>
          <p:nvPr>
            <p:ph idx="1"/>
          </p:nvPr>
        </p:nvSpPr>
        <p:spPr>
          <a:xfrm>
            <a:off x="175572" y="1092596"/>
            <a:ext cx="3656199" cy="5365216"/>
          </a:xfrm>
        </p:spPr>
        <p:txBody>
          <a:bodyPr>
            <a:normAutofit fontScale="92500" lnSpcReduction="20000"/>
          </a:bodyPr>
          <a:lstStyle/>
          <a:p>
            <a:pPr marL="0" indent="0">
              <a:buNone/>
            </a:pPr>
            <a:r>
              <a:rPr lang="fr-CH" b="1" dirty="0"/>
              <a:t>La diversité des immunoglobulines et des récepteurs de cellules T (</a:t>
            </a:r>
            <a:r>
              <a:rPr lang="fr-CH" b="1" dirty="0" err="1"/>
              <a:t>TCRs</a:t>
            </a:r>
            <a:r>
              <a:rPr lang="fr-CH" b="1" dirty="0"/>
              <a:t>) est basée sur</a:t>
            </a:r>
            <a:r>
              <a:rPr lang="fr-CH" dirty="0"/>
              <a:t>:</a:t>
            </a:r>
          </a:p>
          <a:p>
            <a:pPr lvl="1">
              <a:buFont typeface="Courier New" panose="02070309020205020404" pitchFamily="49" charset="0"/>
              <a:buChar char="o"/>
            </a:pPr>
            <a:r>
              <a:rPr lang="fr-CH" dirty="0"/>
              <a:t>la recombinaison aléatoire de segments de gène V, D, et J (diversité combinatoire)</a:t>
            </a:r>
          </a:p>
          <a:p>
            <a:pPr lvl="1">
              <a:buFont typeface="Courier New" panose="02070309020205020404" pitchFamily="49" charset="0"/>
              <a:buChar char="o"/>
            </a:pPr>
            <a:r>
              <a:rPr lang="fr-CH" dirty="0"/>
              <a:t>l’élimination et l’addition de nucléotides aux jonctions V-J ou V-D-J (diversité jonctionnelle)</a:t>
            </a:r>
          </a:p>
          <a:p>
            <a:r>
              <a:rPr lang="fr-CH" dirty="0"/>
              <a:t>Les deux mécanismes maximisent la diversité dans les 3 régions CDR des récepteurs d’antigène</a:t>
            </a:r>
          </a:p>
          <a:p>
            <a:r>
              <a:rPr lang="fr-CH" dirty="0"/>
              <a:t>La diversité est amplifiée par la capacité des différentes chaines lourdes et légères des </a:t>
            </a:r>
            <a:r>
              <a:rPr lang="fr-CH" dirty="0" err="1"/>
              <a:t>Ig</a:t>
            </a:r>
            <a:r>
              <a:rPr lang="fr-CH" dirty="0"/>
              <a:t>, ou des différentes chaines des TCR, à s’associer dans des cellules différentes et de former des récepteurs divers </a:t>
            </a:r>
          </a:p>
          <a:p>
            <a:r>
              <a:rPr lang="fr-CH" dirty="0"/>
              <a:t>Seule une fraction du répertoire potentiel est réellement exprimée. </a:t>
            </a:r>
          </a:p>
          <a:p>
            <a:endParaRPr lang="fr-CH" dirty="0"/>
          </a:p>
        </p:txBody>
      </p:sp>
      <p:graphicFrame>
        <p:nvGraphicFramePr>
          <p:cNvPr id="4" name="Table 3">
            <a:extLst>
              <a:ext uri="{FF2B5EF4-FFF2-40B4-BE49-F238E27FC236}">
                <a16:creationId xmlns:a16="http://schemas.microsoft.com/office/drawing/2014/main" id="{F10CF621-1E51-4E9B-B2E9-B528DD5E5A68}"/>
              </a:ext>
            </a:extLst>
          </p:cNvPr>
          <p:cNvGraphicFramePr>
            <a:graphicFrameLocks noGrp="1"/>
          </p:cNvGraphicFramePr>
          <p:nvPr>
            <p:extLst>
              <p:ext uri="{D42A27DB-BD31-4B8C-83A1-F6EECF244321}">
                <p14:modId xmlns:p14="http://schemas.microsoft.com/office/powerpoint/2010/main" val="987538200"/>
              </p:ext>
            </p:extLst>
          </p:nvPr>
        </p:nvGraphicFramePr>
        <p:xfrm>
          <a:off x="4005943" y="768097"/>
          <a:ext cx="5138057" cy="2123440"/>
        </p:xfrm>
        <a:graphic>
          <a:graphicData uri="http://schemas.openxmlformats.org/drawingml/2006/table">
            <a:tbl>
              <a:tblPr firstRow="1" bandRow="1">
                <a:tableStyleId>{8799B23B-EC83-4686-B30A-512413B5E67A}</a:tableStyleId>
              </a:tblPr>
              <a:tblGrid>
                <a:gridCol w="1628780">
                  <a:extLst>
                    <a:ext uri="{9D8B030D-6E8A-4147-A177-3AD203B41FA5}">
                      <a16:colId xmlns:a16="http://schemas.microsoft.com/office/drawing/2014/main" val="1361459380"/>
                    </a:ext>
                  </a:extLst>
                </a:gridCol>
                <a:gridCol w="992074">
                  <a:extLst>
                    <a:ext uri="{9D8B030D-6E8A-4147-A177-3AD203B41FA5}">
                      <a16:colId xmlns:a16="http://schemas.microsoft.com/office/drawing/2014/main" val="1750347252"/>
                    </a:ext>
                  </a:extLst>
                </a:gridCol>
                <a:gridCol w="947653">
                  <a:extLst>
                    <a:ext uri="{9D8B030D-6E8A-4147-A177-3AD203B41FA5}">
                      <a16:colId xmlns:a16="http://schemas.microsoft.com/office/drawing/2014/main" val="475482423"/>
                    </a:ext>
                  </a:extLst>
                </a:gridCol>
                <a:gridCol w="844004">
                  <a:extLst>
                    <a:ext uri="{9D8B030D-6E8A-4147-A177-3AD203B41FA5}">
                      <a16:colId xmlns:a16="http://schemas.microsoft.com/office/drawing/2014/main" val="3087273683"/>
                    </a:ext>
                  </a:extLst>
                </a:gridCol>
                <a:gridCol w="725546">
                  <a:extLst>
                    <a:ext uri="{9D8B030D-6E8A-4147-A177-3AD203B41FA5}">
                      <a16:colId xmlns:a16="http://schemas.microsoft.com/office/drawing/2014/main" val="1021916623"/>
                    </a:ext>
                  </a:extLst>
                </a:gridCol>
              </a:tblGrid>
              <a:tr h="370840">
                <a:tc>
                  <a:txBody>
                    <a:bodyPr/>
                    <a:lstStyle/>
                    <a:p>
                      <a:endParaRPr lang="fr-CH" noProof="0" dirty="0"/>
                    </a:p>
                  </a:txBody>
                  <a:tcPr/>
                </a:tc>
                <a:tc gridSpan="2">
                  <a:txBody>
                    <a:bodyPr/>
                    <a:lstStyle/>
                    <a:p>
                      <a:pPr algn="ctr"/>
                      <a:r>
                        <a:rPr lang="fr-CH" noProof="0"/>
                        <a:t>Ig</a:t>
                      </a:r>
                    </a:p>
                  </a:txBody>
                  <a:tcPr/>
                </a:tc>
                <a:tc hMerge="1">
                  <a:txBody>
                    <a:bodyPr/>
                    <a:lstStyle/>
                    <a:p>
                      <a:endParaRPr lang="en-GB" dirty="0"/>
                    </a:p>
                  </a:txBody>
                  <a:tcPr/>
                </a:tc>
                <a:tc gridSpan="2">
                  <a:txBody>
                    <a:bodyPr/>
                    <a:lstStyle/>
                    <a:p>
                      <a:pPr algn="ctr"/>
                      <a:r>
                        <a:rPr lang="fr-CH" noProof="0"/>
                        <a:t>TCR</a:t>
                      </a:r>
                    </a:p>
                  </a:txBody>
                  <a:tcPr/>
                </a:tc>
                <a:tc hMerge="1">
                  <a:txBody>
                    <a:bodyPr/>
                    <a:lstStyle/>
                    <a:p>
                      <a:endParaRPr lang="en-GB" dirty="0"/>
                    </a:p>
                  </a:txBody>
                  <a:tcPr/>
                </a:tc>
                <a:extLst>
                  <a:ext uri="{0D108BD9-81ED-4DB2-BD59-A6C34878D82A}">
                    <a16:rowId xmlns:a16="http://schemas.microsoft.com/office/drawing/2014/main" val="538739349"/>
                  </a:ext>
                </a:extLst>
              </a:tr>
              <a:tr h="370840">
                <a:tc>
                  <a:txBody>
                    <a:bodyPr/>
                    <a:lstStyle/>
                    <a:p>
                      <a:r>
                        <a:rPr lang="fr-CH" noProof="0" dirty="0"/>
                        <a:t>Nombre de segments</a:t>
                      </a:r>
                    </a:p>
                  </a:txBody>
                  <a:tcPr/>
                </a:tc>
                <a:tc>
                  <a:txBody>
                    <a:bodyPr/>
                    <a:lstStyle/>
                    <a:p>
                      <a:pPr algn="ctr"/>
                      <a:r>
                        <a:rPr lang="fr-CH" noProof="0"/>
                        <a:t>Chaine lourde</a:t>
                      </a:r>
                    </a:p>
                  </a:txBody>
                  <a:tcPr/>
                </a:tc>
                <a:tc>
                  <a:txBody>
                    <a:bodyPr/>
                    <a:lstStyle/>
                    <a:p>
                      <a:pPr algn="ctr"/>
                      <a:r>
                        <a:rPr lang="fr-CH" noProof="0"/>
                        <a:t>κ</a:t>
                      </a:r>
                    </a:p>
                  </a:txBody>
                  <a:tcPr/>
                </a:tc>
                <a:tc>
                  <a:txBody>
                    <a:bodyPr/>
                    <a:lstStyle/>
                    <a:p>
                      <a:pPr algn="ctr"/>
                      <a:r>
                        <a:rPr lang="fr-CH" noProof="0"/>
                        <a:t>α</a:t>
                      </a:r>
                    </a:p>
                  </a:txBody>
                  <a:tcPr/>
                </a:tc>
                <a:tc>
                  <a:txBody>
                    <a:bodyPr/>
                    <a:lstStyle/>
                    <a:p>
                      <a:pPr algn="ctr"/>
                      <a:r>
                        <a:rPr lang="fr-CH" noProof="0"/>
                        <a:t>β</a:t>
                      </a:r>
                    </a:p>
                  </a:txBody>
                  <a:tcPr/>
                </a:tc>
                <a:extLst>
                  <a:ext uri="{0D108BD9-81ED-4DB2-BD59-A6C34878D82A}">
                    <a16:rowId xmlns:a16="http://schemas.microsoft.com/office/drawing/2014/main" val="243351377"/>
                  </a:ext>
                </a:extLst>
              </a:tr>
              <a:tr h="370840">
                <a:tc>
                  <a:txBody>
                    <a:bodyPr/>
                    <a:lstStyle/>
                    <a:p>
                      <a:r>
                        <a:rPr lang="fr-CH" noProof="0" dirty="0"/>
                        <a:t>V</a:t>
                      </a:r>
                    </a:p>
                  </a:txBody>
                  <a:tcPr/>
                </a:tc>
                <a:tc>
                  <a:txBody>
                    <a:bodyPr/>
                    <a:lstStyle/>
                    <a:p>
                      <a:pPr algn="ctr"/>
                      <a:r>
                        <a:rPr lang="fr-CH" noProof="0" dirty="0"/>
                        <a:t>51</a:t>
                      </a:r>
                    </a:p>
                  </a:txBody>
                  <a:tcPr/>
                </a:tc>
                <a:tc>
                  <a:txBody>
                    <a:bodyPr/>
                    <a:lstStyle/>
                    <a:p>
                      <a:pPr algn="ctr"/>
                      <a:r>
                        <a:rPr lang="fr-CH" noProof="0"/>
                        <a:t>40</a:t>
                      </a:r>
                    </a:p>
                  </a:txBody>
                  <a:tcPr/>
                </a:tc>
                <a:tc>
                  <a:txBody>
                    <a:bodyPr/>
                    <a:lstStyle/>
                    <a:p>
                      <a:pPr algn="ctr"/>
                      <a:r>
                        <a:rPr lang="fr-CH" noProof="0"/>
                        <a:t>54</a:t>
                      </a:r>
                    </a:p>
                  </a:txBody>
                  <a:tcPr/>
                </a:tc>
                <a:tc>
                  <a:txBody>
                    <a:bodyPr/>
                    <a:lstStyle/>
                    <a:p>
                      <a:pPr algn="ctr"/>
                      <a:r>
                        <a:rPr lang="fr-CH" noProof="0"/>
                        <a:t>67</a:t>
                      </a:r>
                    </a:p>
                  </a:txBody>
                  <a:tcPr/>
                </a:tc>
                <a:extLst>
                  <a:ext uri="{0D108BD9-81ED-4DB2-BD59-A6C34878D82A}">
                    <a16:rowId xmlns:a16="http://schemas.microsoft.com/office/drawing/2014/main" val="3954016085"/>
                  </a:ext>
                </a:extLst>
              </a:tr>
              <a:tr h="370840">
                <a:tc>
                  <a:txBody>
                    <a:bodyPr/>
                    <a:lstStyle/>
                    <a:p>
                      <a:r>
                        <a:rPr lang="fr-CH" noProof="0" dirty="0"/>
                        <a:t>D (diversité)</a:t>
                      </a:r>
                    </a:p>
                  </a:txBody>
                  <a:tcPr/>
                </a:tc>
                <a:tc>
                  <a:txBody>
                    <a:bodyPr/>
                    <a:lstStyle/>
                    <a:p>
                      <a:pPr algn="ctr"/>
                      <a:r>
                        <a:rPr lang="fr-CH" noProof="0" dirty="0"/>
                        <a:t>27</a:t>
                      </a:r>
                    </a:p>
                  </a:txBody>
                  <a:tcPr/>
                </a:tc>
                <a:tc>
                  <a:txBody>
                    <a:bodyPr/>
                    <a:lstStyle/>
                    <a:p>
                      <a:pPr algn="ctr"/>
                      <a:r>
                        <a:rPr lang="fr-CH" noProof="0"/>
                        <a:t>-</a:t>
                      </a:r>
                    </a:p>
                  </a:txBody>
                  <a:tcPr/>
                </a:tc>
                <a:tc>
                  <a:txBody>
                    <a:bodyPr/>
                    <a:lstStyle/>
                    <a:p>
                      <a:pPr algn="ctr"/>
                      <a:r>
                        <a:rPr lang="fr-CH" noProof="0"/>
                        <a:t>-</a:t>
                      </a:r>
                    </a:p>
                  </a:txBody>
                  <a:tcPr/>
                </a:tc>
                <a:tc>
                  <a:txBody>
                    <a:bodyPr/>
                    <a:lstStyle/>
                    <a:p>
                      <a:pPr algn="ctr"/>
                      <a:r>
                        <a:rPr lang="fr-CH" noProof="0"/>
                        <a:t>2</a:t>
                      </a:r>
                    </a:p>
                  </a:txBody>
                  <a:tcPr/>
                </a:tc>
                <a:extLst>
                  <a:ext uri="{0D108BD9-81ED-4DB2-BD59-A6C34878D82A}">
                    <a16:rowId xmlns:a16="http://schemas.microsoft.com/office/drawing/2014/main" val="1108043967"/>
                  </a:ext>
                </a:extLst>
              </a:tr>
              <a:tr h="370840">
                <a:tc>
                  <a:txBody>
                    <a:bodyPr/>
                    <a:lstStyle/>
                    <a:p>
                      <a:r>
                        <a:rPr lang="fr-CH" noProof="0" dirty="0"/>
                        <a:t>J (jonction)</a:t>
                      </a:r>
                    </a:p>
                  </a:txBody>
                  <a:tcPr/>
                </a:tc>
                <a:tc>
                  <a:txBody>
                    <a:bodyPr/>
                    <a:lstStyle/>
                    <a:p>
                      <a:pPr algn="ctr"/>
                      <a:r>
                        <a:rPr lang="fr-CH" noProof="0" dirty="0"/>
                        <a:t>6</a:t>
                      </a:r>
                    </a:p>
                  </a:txBody>
                  <a:tcPr/>
                </a:tc>
                <a:tc>
                  <a:txBody>
                    <a:bodyPr/>
                    <a:lstStyle/>
                    <a:p>
                      <a:pPr algn="ctr"/>
                      <a:r>
                        <a:rPr lang="fr-CH" noProof="0" dirty="0"/>
                        <a:t>5</a:t>
                      </a:r>
                    </a:p>
                  </a:txBody>
                  <a:tcPr/>
                </a:tc>
                <a:tc>
                  <a:txBody>
                    <a:bodyPr/>
                    <a:lstStyle/>
                    <a:p>
                      <a:pPr algn="ctr"/>
                      <a:r>
                        <a:rPr lang="fr-CH" noProof="0" dirty="0"/>
                        <a:t>61</a:t>
                      </a:r>
                    </a:p>
                  </a:txBody>
                  <a:tcPr/>
                </a:tc>
                <a:tc>
                  <a:txBody>
                    <a:bodyPr/>
                    <a:lstStyle/>
                    <a:p>
                      <a:pPr algn="ctr"/>
                      <a:r>
                        <a:rPr lang="fr-CH" noProof="0" dirty="0"/>
                        <a:t>4</a:t>
                      </a:r>
                    </a:p>
                  </a:txBody>
                  <a:tcPr/>
                </a:tc>
                <a:extLst>
                  <a:ext uri="{0D108BD9-81ED-4DB2-BD59-A6C34878D82A}">
                    <a16:rowId xmlns:a16="http://schemas.microsoft.com/office/drawing/2014/main" val="2700354772"/>
                  </a:ext>
                </a:extLst>
              </a:tr>
            </a:tbl>
          </a:graphicData>
        </a:graphic>
      </p:graphicFrame>
      <p:pic>
        <p:nvPicPr>
          <p:cNvPr id="5" name="Image 1" descr="mooc_3_dia_32.jpg">
            <a:extLst>
              <a:ext uri="{FF2B5EF4-FFF2-40B4-BE49-F238E27FC236}">
                <a16:creationId xmlns:a16="http://schemas.microsoft.com/office/drawing/2014/main" id="{AD9C18D8-9D53-4D96-9332-53D492F5104C}"/>
              </a:ext>
            </a:extLst>
          </p:cNvPr>
          <p:cNvPicPr>
            <a:picLocks noChangeAspect="1"/>
          </p:cNvPicPr>
          <p:nvPr/>
        </p:nvPicPr>
        <p:blipFill rotWithShape="1">
          <a:blip r:embed="rId2">
            <a:extLst>
              <a:ext uri="{28A0092B-C50C-407E-A947-70E740481C1C}">
                <a14:useLocalDpi xmlns:a14="http://schemas.microsoft.com/office/drawing/2010/main" val="0"/>
              </a:ext>
            </a:extLst>
          </a:blip>
          <a:srcRect l="30843" t="43309" r="39258" b="48681"/>
          <a:stretch/>
        </p:blipFill>
        <p:spPr>
          <a:xfrm>
            <a:off x="5602514" y="3053787"/>
            <a:ext cx="1872344" cy="476558"/>
          </a:xfrm>
          <a:prstGeom prst="rect">
            <a:avLst/>
          </a:prstGeom>
        </p:spPr>
      </p:pic>
      <p:pic>
        <p:nvPicPr>
          <p:cNvPr id="6" name="Image 1" descr="mooc_3_dia_32.jpg">
            <a:extLst>
              <a:ext uri="{FF2B5EF4-FFF2-40B4-BE49-F238E27FC236}">
                <a16:creationId xmlns:a16="http://schemas.microsoft.com/office/drawing/2014/main" id="{C43E8484-41F1-4319-B8A1-4D0547CEE726}"/>
              </a:ext>
            </a:extLst>
          </p:cNvPr>
          <p:cNvPicPr>
            <a:picLocks noChangeAspect="1"/>
          </p:cNvPicPr>
          <p:nvPr/>
        </p:nvPicPr>
        <p:blipFill rotWithShape="1">
          <a:blip r:embed="rId2">
            <a:extLst>
              <a:ext uri="{28A0092B-C50C-407E-A947-70E740481C1C}">
                <a14:useLocalDpi xmlns:a14="http://schemas.microsoft.com/office/drawing/2010/main" val="0"/>
              </a:ext>
            </a:extLst>
          </a:blip>
          <a:srcRect l="67231" t="43655" r="6115" b="48427"/>
          <a:stretch/>
        </p:blipFill>
        <p:spPr>
          <a:xfrm>
            <a:off x="7474858" y="3078569"/>
            <a:ext cx="1669142" cy="471102"/>
          </a:xfrm>
          <a:prstGeom prst="rect">
            <a:avLst/>
          </a:prstGeom>
        </p:spPr>
      </p:pic>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FA190E9E-C084-44C4-A34E-87803DC15AD2}"/>
                  </a:ext>
                </a:extLst>
              </p:cNvPr>
              <p:cNvGraphicFramePr>
                <a:graphicFrameLocks noGrp="1"/>
              </p:cNvGraphicFramePr>
              <p:nvPr>
                <p:extLst>
                  <p:ext uri="{D42A27DB-BD31-4B8C-83A1-F6EECF244321}">
                    <p14:modId xmlns:p14="http://schemas.microsoft.com/office/powerpoint/2010/main" val="1294057956"/>
                  </p:ext>
                </p:extLst>
              </p:nvPr>
            </p:nvGraphicFramePr>
            <p:xfrm>
              <a:off x="4005942" y="2891537"/>
              <a:ext cx="5138057" cy="1554480"/>
            </p:xfrm>
            <a:graphic>
              <a:graphicData uri="http://schemas.openxmlformats.org/drawingml/2006/table">
                <a:tbl>
                  <a:tblPr firstRow="1" bandRow="1">
                    <a:tableStyleId>{8799B23B-EC83-4686-B30A-512413B5E67A}</a:tableStyleId>
                  </a:tblPr>
                  <a:tblGrid>
                    <a:gridCol w="1628781">
                      <a:extLst>
                        <a:ext uri="{9D8B030D-6E8A-4147-A177-3AD203B41FA5}">
                          <a16:colId xmlns:a16="http://schemas.microsoft.com/office/drawing/2014/main" val="1361459380"/>
                        </a:ext>
                      </a:extLst>
                    </a:gridCol>
                    <a:gridCol w="1939726">
                      <a:extLst>
                        <a:ext uri="{9D8B030D-6E8A-4147-A177-3AD203B41FA5}">
                          <a16:colId xmlns:a16="http://schemas.microsoft.com/office/drawing/2014/main" val="1750347252"/>
                        </a:ext>
                      </a:extLst>
                    </a:gridCol>
                    <a:gridCol w="1569550">
                      <a:extLst>
                        <a:ext uri="{9D8B030D-6E8A-4147-A177-3AD203B41FA5}">
                          <a16:colId xmlns:a16="http://schemas.microsoft.com/office/drawing/2014/main" val="3087273683"/>
                        </a:ext>
                      </a:extLst>
                    </a:gridCol>
                  </a:tblGrid>
                  <a:tr h="370840">
                    <a:tc>
                      <a:txBody>
                        <a:bodyPr/>
                        <a:lstStyle/>
                        <a:p>
                          <a:r>
                            <a:rPr lang="fr-CH" noProof="0"/>
                            <a:t>Diversité combinatoire</a:t>
                          </a:r>
                        </a:p>
                      </a:txBody>
                      <a:tcPr/>
                    </a:tc>
                    <a:tc gridSpan="2">
                      <a:txBody>
                        <a:bodyPr/>
                        <a:lstStyle/>
                        <a:p>
                          <a:pPr algn="ctr"/>
                          <a:endParaRPr lang="fr-CH" noProof="0"/>
                        </a:p>
                      </a:txBody>
                      <a:tcPr/>
                    </a:tc>
                    <a:tc hMerge="1">
                      <a:txBody>
                        <a:bodyPr/>
                        <a:lstStyle/>
                        <a:p>
                          <a:pPr algn="ctr"/>
                          <a:endParaRPr lang="en-GB" dirty="0"/>
                        </a:p>
                      </a:txBody>
                      <a:tcPr/>
                    </a:tc>
                    <a:extLst>
                      <a:ext uri="{0D108BD9-81ED-4DB2-BD59-A6C34878D82A}">
                        <a16:rowId xmlns:a16="http://schemas.microsoft.com/office/drawing/2014/main" val="538739349"/>
                      </a:ext>
                    </a:extLst>
                  </a:tr>
                  <a:tr h="370840">
                    <a:tc>
                      <a:txBody>
                        <a:bodyPr/>
                        <a:lstStyle/>
                        <a:p>
                          <a:r>
                            <a:rPr lang="fr-CH" noProof="0"/>
                            <a:t>Nombre de combinaisons V-(D)-J</a:t>
                          </a:r>
                        </a:p>
                      </a:txBody>
                      <a:tcPr/>
                    </a:tc>
                    <a:tc>
                      <a:txBody>
                        <a:bodyPr/>
                        <a:lstStyle/>
                        <a:p>
                          <a:pPr algn="ctr"/>
                          <a:endParaRPr lang="fr-CH" noProof="0"/>
                        </a:p>
                        <a:p>
                          <a:pPr algn="ctr"/>
                          <a:r>
                            <a:rPr lang="fr-CH" noProof="0"/>
                            <a:t>~10</a:t>
                          </a:r>
                          <a:r>
                            <a:rPr lang="fr-CH" baseline="30000" noProof="0"/>
                            <a:t>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CH" noProof="0" dirty="0"/>
                        </a:p>
                        <a:p>
                          <a:pPr marL="0" marR="0" lvl="0" indent="0" algn="ctr" defTabSz="914400" rtl="0" eaLnBrk="1" fontAlgn="auto" latinLnBrk="0" hangingPunct="1">
                            <a:lnSpc>
                              <a:spcPct val="100000"/>
                            </a:lnSpc>
                            <a:spcBef>
                              <a:spcPts val="0"/>
                            </a:spcBef>
                            <a:spcAft>
                              <a:spcPts val="0"/>
                            </a:spcAft>
                            <a:buClrTx/>
                            <a:buSzTx/>
                            <a:buFontTx/>
                            <a:buNone/>
                            <a:tabLst/>
                            <a:defRPr/>
                          </a:pPr>
                          <a:r>
                            <a:rPr lang="fr-CH" noProof="0" dirty="0"/>
                            <a:t>~3 </a:t>
                          </a:r>
                          <a14:m>
                            <m:oMath xmlns:m="http://schemas.openxmlformats.org/officeDocument/2006/math">
                              <m:r>
                                <a:rPr lang="fr-CH" i="1" noProof="0" smtClean="0">
                                  <a:latin typeface="Cambria Math" panose="02040503050406030204" pitchFamily="18" charset="0"/>
                                  <a:ea typeface="Cambria Math" panose="02040503050406030204" pitchFamily="18" charset="0"/>
                                </a:rPr>
                                <m:t>×</m:t>
                              </m:r>
                              <m:r>
                                <a:rPr lang="fr-CH" b="0" i="1" noProof="0" smtClean="0">
                                  <a:latin typeface="Cambria Math" panose="02040503050406030204" pitchFamily="18" charset="0"/>
                                  <a:ea typeface="Cambria Math" panose="02040503050406030204" pitchFamily="18" charset="0"/>
                                </a:rPr>
                                <m:t> </m:t>
                              </m:r>
                            </m:oMath>
                          </a14:m>
                          <a:r>
                            <a:rPr lang="fr-CH" noProof="0" dirty="0"/>
                            <a:t>10</a:t>
                          </a:r>
                          <a:r>
                            <a:rPr lang="fr-CH" baseline="30000" noProof="0" dirty="0"/>
                            <a:t>6</a:t>
                          </a:r>
                        </a:p>
                        <a:p>
                          <a:pPr algn="ctr"/>
                          <a:endParaRPr lang="fr-CH" noProof="0" dirty="0"/>
                        </a:p>
                      </a:txBody>
                      <a:tcPr/>
                    </a:tc>
                    <a:extLst>
                      <a:ext uri="{0D108BD9-81ED-4DB2-BD59-A6C34878D82A}">
                        <a16:rowId xmlns:a16="http://schemas.microsoft.com/office/drawing/2014/main" val="243351377"/>
                      </a:ext>
                    </a:extLst>
                  </a:tr>
                </a:tbl>
              </a:graphicData>
            </a:graphic>
          </p:graphicFrame>
        </mc:Choice>
        <mc:Fallback xmlns="">
          <p:graphicFrame>
            <p:nvGraphicFramePr>
              <p:cNvPr id="7" name="Table 6">
                <a:extLst>
                  <a:ext uri="{FF2B5EF4-FFF2-40B4-BE49-F238E27FC236}">
                    <a16:creationId xmlns:a16="http://schemas.microsoft.com/office/drawing/2014/main" id="{FA190E9E-C084-44C4-A34E-87803DC15AD2}"/>
                  </a:ext>
                </a:extLst>
              </p:cNvPr>
              <p:cNvGraphicFramePr>
                <a:graphicFrameLocks noGrp="1"/>
              </p:cNvGraphicFramePr>
              <p:nvPr>
                <p:extLst>
                  <p:ext uri="{D42A27DB-BD31-4B8C-83A1-F6EECF244321}">
                    <p14:modId xmlns:p14="http://schemas.microsoft.com/office/powerpoint/2010/main" val="1294057956"/>
                  </p:ext>
                </p:extLst>
              </p:nvPr>
            </p:nvGraphicFramePr>
            <p:xfrm>
              <a:off x="4005942" y="2891537"/>
              <a:ext cx="5138057" cy="1554480"/>
            </p:xfrm>
            <a:graphic>
              <a:graphicData uri="http://schemas.openxmlformats.org/drawingml/2006/table">
                <a:tbl>
                  <a:tblPr firstRow="1" bandRow="1">
                    <a:tableStyleId>{8799B23B-EC83-4686-B30A-512413B5E67A}</a:tableStyleId>
                  </a:tblPr>
                  <a:tblGrid>
                    <a:gridCol w="1628781">
                      <a:extLst>
                        <a:ext uri="{9D8B030D-6E8A-4147-A177-3AD203B41FA5}">
                          <a16:colId xmlns:a16="http://schemas.microsoft.com/office/drawing/2014/main" val="1361459380"/>
                        </a:ext>
                      </a:extLst>
                    </a:gridCol>
                    <a:gridCol w="1939726">
                      <a:extLst>
                        <a:ext uri="{9D8B030D-6E8A-4147-A177-3AD203B41FA5}">
                          <a16:colId xmlns:a16="http://schemas.microsoft.com/office/drawing/2014/main" val="1750347252"/>
                        </a:ext>
                      </a:extLst>
                    </a:gridCol>
                    <a:gridCol w="1569550">
                      <a:extLst>
                        <a:ext uri="{9D8B030D-6E8A-4147-A177-3AD203B41FA5}">
                          <a16:colId xmlns:a16="http://schemas.microsoft.com/office/drawing/2014/main" val="3087273683"/>
                        </a:ext>
                      </a:extLst>
                    </a:gridCol>
                  </a:tblGrid>
                  <a:tr h="640080">
                    <a:tc>
                      <a:txBody>
                        <a:bodyPr/>
                        <a:lstStyle/>
                        <a:p>
                          <a:r>
                            <a:rPr lang="fr-CH" noProof="0"/>
                            <a:t>Diversité combinatoire</a:t>
                          </a:r>
                        </a:p>
                      </a:txBody>
                      <a:tcPr/>
                    </a:tc>
                    <a:tc gridSpan="2">
                      <a:txBody>
                        <a:bodyPr/>
                        <a:lstStyle/>
                        <a:p>
                          <a:pPr algn="ctr"/>
                          <a:endParaRPr lang="fr-CH" noProof="0"/>
                        </a:p>
                      </a:txBody>
                      <a:tcPr/>
                    </a:tc>
                    <a:tc hMerge="1">
                      <a:txBody>
                        <a:bodyPr/>
                        <a:lstStyle/>
                        <a:p>
                          <a:pPr algn="ctr"/>
                          <a:endParaRPr lang="en-GB" dirty="0"/>
                        </a:p>
                      </a:txBody>
                      <a:tcPr/>
                    </a:tc>
                    <a:extLst>
                      <a:ext uri="{0D108BD9-81ED-4DB2-BD59-A6C34878D82A}">
                        <a16:rowId xmlns:a16="http://schemas.microsoft.com/office/drawing/2014/main" val="538739349"/>
                      </a:ext>
                    </a:extLst>
                  </a:tr>
                  <a:tr h="914400">
                    <a:tc>
                      <a:txBody>
                        <a:bodyPr/>
                        <a:lstStyle/>
                        <a:p>
                          <a:r>
                            <a:rPr lang="fr-CH" noProof="0"/>
                            <a:t>Nombre de combinaisons V-(D)-J</a:t>
                          </a:r>
                        </a:p>
                      </a:txBody>
                      <a:tcPr/>
                    </a:tc>
                    <a:tc>
                      <a:txBody>
                        <a:bodyPr/>
                        <a:lstStyle/>
                        <a:p>
                          <a:pPr algn="ctr"/>
                          <a:endParaRPr lang="fr-CH" noProof="0"/>
                        </a:p>
                        <a:p>
                          <a:pPr algn="ctr"/>
                          <a:r>
                            <a:rPr lang="fr-CH" noProof="0"/>
                            <a:t>~10</a:t>
                          </a:r>
                          <a:r>
                            <a:rPr lang="fr-CH" baseline="30000" noProof="0"/>
                            <a:t>6</a:t>
                          </a:r>
                        </a:p>
                      </a:txBody>
                      <a:tcPr/>
                    </a:tc>
                    <a:tc>
                      <a:txBody>
                        <a:bodyPr/>
                        <a:lstStyle/>
                        <a:p>
                          <a:endParaRPr lang="fr-FR"/>
                        </a:p>
                      </a:txBody>
                      <a:tcPr>
                        <a:blipFill>
                          <a:blip r:embed="rId3"/>
                          <a:stretch>
                            <a:fillRect l="-227132" t="-72848" r="-1550" b="-9934"/>
                          </a:stretch>
                        </a:blipFill>
                      </a:tcPr>
                    </a:tc>
                    <a:extLst>
                      <a:ext uri="{0D108BD9-81ED-4DB2-BD59-A6C34878D82A}">
                        <a16:rowId xmlns:a16="http://schemas.microsoft.com/office/drawing/2014/main" val="243351377"/>
                      </a:ext>
                    </a:extLst>
                  </a:tr>
                </a:tbl>
              </a:graphicData>
            </a:graphic>
          </p:graphicFrame>
        </mc:Fallback>
      </mc:AlternateContent>
      <p:graphicFrame>
        <p:nvGraphicFramePr>
          <p:cNvPr id="8" name="Table 7">
            <a:extLst>
              <a:ext uri="{FF2B5EF4-FFF2-40B4-BE49-F238E27FC236}">
                <a16:creationId xmlns:a16="http://schemas.microsoft.com/office/drawing/2014/main" id="{2C900704-A3B6-4FAC-8F65-03C56288E506}"/>
              </a:ext>
            </a:extLst>
          </p:cNvPr>
          <p:cNvGraphicFramePr>
            <a:graphicFrameLocks noGrp="1"/>
          </p:cNvGraphicFramePr>
          <p:nvPr>
            <p:extLst>
              <p:ext uri="{D42A27DB-BD31-4B8C-83A1-F6EECF244321}">
                <p14:modId xmlns:p14="http://schemas.microsoft.com/office/powerpoint/2010/main" val="1275456837"/>
              </p:ext>
            </p:extLst>
          </p:nvPr>
        </p:nvGraphicFramePr>
        <p:xfrm>
          <a:off x="4005941" y="4452516"/>
          <a:ext cx="5138057" cy="2377440"/>
        </p:xfrm>
        <a:graphic>
          <a:graphicData uri="http://schemas.openxmlformats.org/drawingml/2006/table">
            <a:tbl>
              <a:tblPr firstRow="1" bandRow="1">
                <a:tableStyleId>{8799B23B-EC83-4686-B30A-512413B5E67A}</a:tableStyleId>
              </a:tblPr>
              <a:tblGrid>
                <a:gridCol w="1628781">
                  <a:extLst>
                    <a:ext uri="{9D8B030D-6E8A-4147-A177-3AD203B41FA5}">
                      <a16:colId xmlns:a16="http://schemas.microsoft.com/office/drawing/2014/main" val="1361459380"/>
                    </a:ext>
                  </a:extLst>
                </a:gridCol>
                <a:gridCol w="1939726">
                  <a:extLst>
                    <a:ext uri="{9D8B030D-6E8A-4147-A177-3AD203B41FA5}">
                      <a16:colId xmlns:a16="http://schemas.microsoft.com/office/drawing/2014/main" val="1750347252"/>
                    </a:ext>
                  </a:extLst>
                </a:gridCol>
                <a:gridCol w="1569550">
                  <a:extLst>
                    <a:ext uri="{9D8B030D-6E8A-4147-A177-3AD203B41FA5}">
                      <a16:colId xmlns:a16="http://schemas.microsoft.com/office/drawing/2014/main" val="3087273683"/>
                    </a:ext>
                  </a:extLst>
                </a:gridCol>
              </a:tblGrid>
              <a:tr h="1153372">
                <a:tc>
                  <a:txBody>
                    <a:bodyPr/>
                    <a:lstStyle/>
                    <a:p>
                      <a:r>
                        <a:rPr lang="fr-CH" noProof="0"/>
                        <a:t>Diversité jonctionnelle</a:t>
                      </a:r>
                    </a:p>
                    <a:p>
                      <a:endParaRPr lang="fr-CH" noProof="0"/>
                    </a:p>
                    <a:p>
                      <a:endParaRPr lang="fr-CH" noProof="0"/>
                    </a:p>
                    <a:p>
                      <a:endParaRPr lang="fr-CH" noProof="0"/>
                    </a:p>
                    <a:p>
                      <a:endParaRPr lang="fr-CH" noProof="0"/>
                    </a:p>
                  </a:txBody>
                  <a:tcPr/>
                </a:tc>
                <a:tc gridSpan="2">
                  <a:txBody>
                    <a:bodyPr/>
                    <a:lstStyle/>
                    <a:p>
                      <a:pPr algn="ctr"/>
                      <a:endParaRPr lang="fr-CH" noProof="0"/>
                    </a:p>
                  </a:txBody>
                  <a:tcPr/>
                </a:tc>
                <a:tc hMerge="1">
                  <a:txBody>
                    <a:bodyPr/>
                    <a:lstStyle/>
                    <a:p>
                      <a:pPr algn="ctr"/>
                      <a:endParaRPr lang="en-GB" dirty="0"/>
                    </a:p>
                  </a:txBody>
                  <a:tcPr/>
                </a:tc>
                <a:extLst>
                  <a:ext uri="{0D108BD9-81ED-4DB2-BD59-A6C34878D82A}">
                    <a16:rowId xmlns:a16="http://schemas.microsoft.com/office/drawing/2014/main" val="538739349"/>
                  </a:ext>
                </a:extLst>
              </a:tr>
              <a:tr h="0">
                <a:tc>
                  <a:txBody>
                    <a:bodyPr/>
                    <a:lstStyle/>
                    <a:p>
                      <a:r>
                        <a:rPr lang="fr-CH" noProof="0"/>
                        <a:t>Répertoire total potentiel</a:t>
                      </a:r>
                    </a:p>
                  </a:txBody>
                  <a:tcPr/>
                </a:tc>
                <a:tc>
                  <a:txBody>
                    <a:bodyPr/>
                    <a:lstStyle/>
                    <a:p>
                      <a:pPr algn="ctr"/>
                      <a:endParaRPr lang="fr-CH" noProof="0" dirty="0"/>
                    </a:p>
                    <a:p>
                      <a:pPr algn="ctr"/>
                      <a:r>
                        <a:rPr lang="fr-CH" noProof="0" dirty="0"/>
                        <a:t>~10</a:t>
                      </a:r>
                      <a:r>
                        <a:rPr lang="fr-CH" baseline="30000" noProof="0" dirty="0"/>
                        <a:t>11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CH" noProof="0" dirty="0"/>
                    </a:p>
                    <a:p>
                      <a:pPr marL="0" marR="0" lvl="0" indent="0" algn="ctr" defTabSz="914400" rtl="0" eaLnBrk="1" fontAlgn="auto" latinLnBrk="0" hangingPunct="1">
                        <a:lnSpc>
                          <a:spcPct val="100000"/>
                        </a:lnSpc>
                        <a:spcBef>
                          <a:spcPts val="0"/>
                        </a:spcBef>
                        <a:spcAft>
                          <a:spcPts val="0"/>
                        </a:spcAft>
                        <a:buClrTx/>
                        <a:buSzTx/>
                        <a:buFontTx/>
                        <a:buNone/>
                        <a:tabLst/>
                        <a:defRPr/>
                      </a:pPr>
                      <a:r>
                        <a:rPr lang="fr-CH" noProof="0" dirty="0"/>
                        <a:t>10</a:t>
                      </a:r>
                      <a:r>
                        <a:rPr lang="fr-CH" baseline="30000" noProof="0" dirty="0"/>
                        <a:t>16</a:t>
                      </a:r>
                      <a:endParaRPr lang="fr-CH" noProof="0" dirty="0"/>
                    </a:p>
                  </a:txBody>
                  <a:tcPr/>
                </a:tc>
                <a:extLst>
                  <a:ext uri="{0D108BD9-81ED-4DB2-BD59-A6C34878D82A}">
                    <a16:rowId xmlns:a16="http://schemas.microsoft.com/office/drawing/2014/main" val="243351377"/>
                  </a:ext>
                </a:extLst>
              </a:tr>
            </a:tbl>
          </a:graphicData>
        </a:graphic>
      </p:graphicFrame>
      <p:pic>
        <p:nvPicPr>
          <p:cNvPr id="9" name="Image 1" descr="mooc_3_dia_32.jpg">
            <a:extLst>
              <a:ext uri="{FF2B5EF4-FFF2-40B4-BE49-F238E27FC236}">
                <a16:creationId xmlns:a16="http://schemas.microsoft.com/office/drawing/2014/main" id="{F659FC44-2010-447C-BB58-8A29DA957E85}"/>
              </a:ext>
            </a:extLst>
          </p:cNvPr>
          <p:cNvPicPr>
            <a:picLocks noChangeAspect="1"/>
          </p:cNvPicPr>
          <p:nvPr/>
        </p:nvPicPr>
        <p:blipFill rotWithShape="1">
          <a:blip r:embed="rId2">
            <a:extLst>
              <a:ext uri="{28A0092B-C50C-407E-A947-70E740481C1C}">
                <a14:useLocalDpi xmlns:a14="http://schemas.microsoft.com/office/drawing/2010/main" val="0"/>
              </a:ext>
            </a:extLst>
          </a:blip>
          <a:srcRect l="49850" t="61575" r="24424" b="31972"/>
          <a:stretch/>
        </p:blipFill>
        <p:spPr>
          <a:xfrm>
            <a:off x="6698343" y="4467212"/>
            <a:ext cx="1611086" cy="383933"/>
          </a:xfrm>
          <a:prstGeom prst="rect">
            <a:avLst/>
          </a:prstGeom>
        </p:spPr>
      </p:pic>
      <p:pic>
        <p:nvPicPr>
          <p:cNvPr id="10" name="Image 1" descr="mooc_3_dia_32.jpg">
            <a:extLst>
              <a:ext uri="{FF2B5EF4-FFF2-40B4-BE49-F238E27FC236}">
                <a16:creationId xmlns:a16="http://schemas.microsoft.com/office/drawing/2014/main" id="{77934234-DAEB-4898-8E12-79F0F55FCD55}"/>
              </a:ext>
            </a:extLst>
          </p:cNvPr>
          <p:cNvPicPr>
            <a:picLocks noChangeAspect="1"/>
          </p:cNvPicPr>
          <p:nvPr/>
        </p:nvPicPr>
        <p:blipFill rotWithShape="1">
          <a:blip r:embed="rId2">
            <a:extLst>
              <a:ext uri="{28A0092B-C50C-407E-A947-70E740481C1C}">
                <a14:useLocalDpi xmlns:a14="http://schemas.microsoft.com/office/drawing/2010/main" val="0"/>
              </a:ext>
            </a:extLst>
          </a:blip>
          <a:srcRect l="31076" t="67529" r="42502" b="10125"/>
          <a:stretch/>
        </p:blipFill>
        <p:spPr>
          <a:xfrm>
            <a:off x="5646053" y="4851145"/>
            <a:ext cx="1654629" cy="1329422"/>
          </a:xfrm>
          <a:prstGeom prst="rect">
            <a:avLst/>
          </a:prstGeom>
        </p:spPr>
      </p:pic>
      <p:pic>
        <p:nvPicPr>
          <p:cNvPr id="11" name="Image 1" descr="mooc_3_dia_32.jpg">
            <a:extLst>
              <a:ext uri="{FF2B5EF4-FFF2-40B4-BE49-F238E27FC236}">
                <a16:creationId xmlns:a16="http://schemas.microsoft.com/office/drawing/2014/main" id="{BDB99BA7-5B5E-4ED5-A720-1019FD2A41AB}"/>
              </a:ext>
            </a:extLst>
          </p:cNvPr>
          <p:cNvPicPr>
            <a:picLocks noChangeAspect="1"/>
          </p:cNvPicPr>
          <p:nvPr/>
        </p:nvPicPr>
        <p:blipFill rotWithShape="1">
          <a:blip r:embed="rId2">
            <a:extLst>
              <a:ext uri="{28A0092B-C50C-407E-A947-70E740481C1C}">
                <a14:useLocalDpi xmlns:a14="http://schemas.microsoft.com/office/drawing/2010/main" val="0"/>
              </a:ext>
            </a:extLst>
          </a:blip>
          <a:srcRect l="64799" t="67862" r="5650" b="10125"/>
          <a:stretch/>
        </p:blipFill>
        <p:spPr>
          <a:xfrm>
            <a:off x="7300682" y="4865658"/>
            <a:ext cx="1850571" cy="1309571"/>
          </a:xfrm>
          <a:prstGeom prst="rect">
            <a:avLst/>
          </a:prstGeom>
        </p:spPr>
      </p:pic>
      <p:sp>
        <p:nvSpPr>
          <p:cNvPr id="12" name="TextBox 11">
            <a:extLst>
              <a:ext uri="{FF2B5EF4-FFF2-40B4-BE49-F238E27FC236}">
                <a16:creationId xmlns:a16="http://schemas.microsoft.com/office/drawing/2014/main" id="{A14763D0-8B4B-40F3-B24A-E94E48316727}"/>
              </a:ext>
            </a:extLst>
          </p:cNvPr>
          <p:cNvSpPr txBox="1"/>
          <p:nvPr/>
        </p:nvSpPr>
        <p:spPr>
          <a:xfrm>
            <a:off x="79751" y="6581001"/>
            <a:ext cx="3532314" cy="276999"/>
          </a:xfrm>
          <a:prstGeom prst="rect">
            <a:avLst/>
          </a:prstGeom>
          <a:noFill/>
        </p:spPr>
        <p:txBody>
          <a:bodyPr wrap="none" rtlCol="0">
            <a:spAutoFit/>
          </a:bodyPr>
          <a:lstStyle/>
          <a:p>
            <a:r>
              <a:rPr lang="fr-CH" sz="1200" b="0" i="1" dirty="0">
                <a:latin typeface="+mj-lt"/>
              </a:rPr>
              <a:t>Adapté de Abbas, </a:t>
            </a:r>
            <a:r>
              <a:rPr lang="fr-CH" sz="1200" i="1" dirty="0">
                <a:latin typeface="+mj-lt"/>
              </a:rPr>
              <a:t>Ce</a:t>
            </a:r>
            <a:r>
              <a:rPr lang="fr-CH" sz="1200" b="0" i="1" dirty="0">
                <a:latin typeface="+mj-lt"/>
              </a:rPr>
              <a:t>llular and </a:t>
            </a:r>
            <a:r>
              <a:rPr lang="fr-CH" sz="1200" b="0" i="1" dirty="0" err="1">
                <a:latin typeface="+mj-lt"/>
              </a:rPr>
              <a:t>Molecular</a:t>
            </a:r>
            <a:r>
              <a:rPr lang="fr-CH" sz="1200" b="0" i="1" dirty="0">
                <a:latin typeface="+mj-lt"/>
              </a:rPr>
              <a:t> </a:t>
            </a:r>
            <a:r>
              <a:rPr lang="fr-CH" sz="1200" b="0" i="1" dirty="0" err="1">
                <a:latin typeface="+mj-lt"/>
              </a:rPr>
              <a:t>Immunology</a:t>
            </a:r>
            <a:endParaRPr lang="fr-CH" sz="1200" b="0" i="1" dirty="0">
              <a:latin typeface="+mj-lt"/>
            </a:endParaRPr>
          </a:p>
        </p:txBody>
      </p:sp>
    </p:spTree>
    <p:extLst>
      <p:ext uri="{BB962C8B-B14F-4D97-AF65-F5344CB8AC3E}">
        <p14:creationId xmlns:p14="http://schemas.microsoft.com/office/powerpoint/2010/main" val="37532092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5C884-45B3-4D21-8077-235634259FD3}"/>
              </a:ext>
            </a:extLst>
          </p:cNvPr>
          <p:cNvSpPr>
            <a:spLocks noGrp="1"/>
          </p:cNvSpPr>
          <p:nvPr>
            <p:ph type="title"/>
          </p:nvPr>
        </p:nvSpPr>
        <p:spPr>
          <a:solidFill>
            <a:srgbClr val="C00000"/>
          </a:solidFill>
        </p:spPr>
        <p:txBody>
          <a:bodyPr>
            <a:normAutofit fontScale="90000"/>
          </a:bodyPr>
          <a:lstStyle/>
          <a:p>
            <a:r>
              <a:rPr lang="en-GB" dirty="0">
                <a:solidFill>
                  <a:schemeClr val="bg1"/>
                </a:solidFill>
              </a:rPr>
              <a:t>Résumé | production d’un repertoire </a:t>
            </a:r>
            <a:r>
              <a:rPr lang="en-GB" dirty="0" err="1">
                <a:solidFill>
                  <a:schemeClr val="bg1"/>
                </a:solidFill>
              </a:rPr>
              <a:t>diversifié</a:t>
            </a:r>
            <a:r>
              <a:rPr lang="en-GB" dirty="0">
                <a:solidFill>
                  <a:schemeClr val="bg1"/>
                </a:solidFill>
              </a:rPr>
              <a:t> de </a:t>
            </a:r>
            <a:r>
              <a:rPr lang="en-GB" dirty="0" err="1">
                <a:solidFill>
                  <a:schemeClr val="bg1"/>
                </a:solidFill>
              </a:rPr>
              <a:t>récepteurs</a:t>
            </a:r>
            <a:r>
              <a:rPr lang="en-GB" dirty="0">
                <a:solidFill>
                  <a:schemeClr val="bg1"/>
                </a:solidFill>
              </a:rPr>
              <a:t> </a:t>
            </a:r>
            <a:r>
              <a:rPr lang="en-GB" dirty="0" err="1">
                <a:solidFill>
                  <a:schemeClr val="bg1"/>
                </a:solidFill>
              </a:rPr>
              <a:t>à</a:t>
            </a:r>
            <a:r>
              <a:rPr lang="en-GB" dirty="0">
                <a:solidFill>
                  <a:schemeClr val="bg1"/>
                </a:solidFill>
              </a:rPr>
              <a:t> </a:t>
            </a:r>
            <a:r>
              <a:rPr lang="en-GB" dirty="0" err="1">
                <a:solidFill>
                  <a:schemeClr val="bg1"/>
                </a:solidFill>
              </a:rPr>
              <a:t>l’antigèen</a:t>
            </a:r>
            <a:endParaRPr lang="en-GB" dirty="0">
              <a:solidFill>
                <a:schemeClr val="bg1"/>
              </a:solidFill>
            </a:endParaRPr>
          </a:p>
        </p:txBody>
      </p:sp>
      <p:sp>
        <p:nvSpPr>
          <p:cNvPr id="3" name="Content Placeholder 2">
            <a:extLst>
              <a:ext uri="{FF2B5EF4-FFF2-40B4-BE49-F238E27FC236}">
                <a16:creationId xmlns:a16="http://schemas.microsoft.com/office/drawing/2014/main" id="{7EA5DFF0-F170-4DF9-AD71-9229AD31D036}"/>
              </a:ext>
            </a:extLst>
          </p:cNvPr>
          <p:cNvSpPr>
            <a:spLocks noGrp="1"/>
          </p:cNvSpPr>
          <p:nvPr>
            <p:ph idx="1"/>
          </p:nvPr>
        </p:nvSpPr>
        <p:spPr/>
        <p:txBody>
          <a:bodyPr>
            <a:noAutofit/>
          </a:bodyPr>
          <a:lstStyle/>
          <a:p>
            <a:r>
              <a:rPr lang="fr-CH" sz="1300" b="1" dirty="0"/>
              <a:t>L’expression des récepteurs d’antigène des cellules B et T commence par la recombinaison somatique de segments de gènes codant pour les régions variables des récepteurs.</a:t>
            </a:r>
            <a:endParaRPr lang="fr-CH" sz="1300" dirty="0"/>
          </a:p>
          <a:p>
            <a:r>
              <a:rPr lang="fr-CH" sz="1300" b="1" dirty="0"/>
              <a:t>La recombinaison somatique des segments de gènes V, (D,) et J se fait par la VDJ recombinase, composée des protéines RAG-1 et RAG-2 (recombinase-</a:t>
            </a:r>
            <a:r>
              <a:rPr lang="fr-CH" sz="1300" b="1" dirty="0" err="1"/>
              <a:t>activating</a:t>
            </a:r>
            <a:r>
              <a:rPr lang="fr-CH" sz="1300" b="1" dirty="0"/>
              <a:t> </a:t>
            </a:r>
            <a:r>
              <a:rPr lang="fr-CH" sz="1300" b="1" dirty="0" err="1"/>
              <a:t>gene</a:t>
            </a:r>
            <a:r>
              <a:rPr lang="fr-CH" sz="1300" b="1" dirty="0"/>
              <a:t>). </a:t>
            </a:r>
            <a:r>
              <a:rPr lang="fr-CH" sz="1300" dirty="0"/>
              <a:t>Celles-ci reconnaissent des séquences d’ADN entourant tous les segments de gènes V, (D,) et J et rapprochent ces derniers en clivant l’ADN à des endroits spécifiques. Les coupures dans l’ADN sont ensuite réparées par des ligases, donnant lieu à un gène recombiné entier V-J ou V-D-J sans les segments d’ADN interstitiels. La composante spécifiquement lymphoïde de la recombinase VDJ s’exprime uniquement dans les lymphocytes B et T immatures. Alors que ces enzymes sont théoriquement capables d’effectuer la recombinaison des gènes </a:t>
            </a:r>
            <a:r>
              <a:rPr lang="fr-CH" sz="1300" dirty="0" err="1"/>
              <a:t>Ig</a:t>
            </a:r>
            <a:r>
              <a:rPr lang="fr-CH" sz="1300" dirty="0"/>
              <a:t> aussi bien que des gènes TCR, des gènes recombinés intacts de chaines lourde et légère d’</a:t>
            </a:r>
            <a:r>
              <a:rPr lang="fr-CH" sz="1300" dirty="0" err="1"/>
              <a:t>Ig</a:t>
            </a:r>
            <a:r>
              <a:rPr lang="fr-CH" sz="1300" dirty="0"/>
              <a:t> ne sont exprimés que dans les cellules B, et les gènes recombinés de TCR α et β que dans les cellules T. </a:t>
            </a:r>
          </a:p>
          <a:p>
            <a:r>
              <a:rPr lang="fr-CH" sz="1300" b="1" dirty="0"/>
              <a:t>La diversité des récepteurs d’antigène résulte de l’utilisation combinatoire de segments de gènes V, D et J dans chaque clone de lymphocyte (diversité combinatoire). La diversité est encore amplifiée par des changements dans les séquences nucléotidiques aux jonctions des segments de gènes V, D et J (diversité jonctionnelle). </a:t>
            </a:r>
            <a:r>
              <a:rPr lang="fr-CH" sz="1300" dirty="0"/>
              <a:t>Cette diversité jonctionnelle résulte de trois types de changements de séquence, dont chacun permet de générer un nombre de séquences plus élevé que celui présent dans les gènes de lignée germinale. En premier lieu, les exonucléases peuvent cliver des nucléotides des segments de gènes V, D et J lors de la recombinaison, donnant lieu à une multitude de nouvelles séquences, tant que les séquences recombinées ainsi générées ne contiennent ni codons stop ni codons non-sens. En deuxième lieu, une enzyme spécifique des lymphocytes, la </a:t>
            </a:r>
            <a:r>
              <a:rPr lang="fr-CH" sz="1300" dirty="0" err="1"/>
              <a:t>déoxyribonucléotidyl</a:t>
            </a:r>
            <a:r>
              <a:rPr lang="fr-CH" sz="1300" dirty="0"/>
              <a:t> transférase terminale (</a:t>
            </a:r>
            <a:r>
              <a:rPr lang="fr-CH" sz="1300" dirty="0" err="1"/>
              <a:t>TdT</a:t>
            </a:r>
            <a:r>
              <a:rPr lang="fr-CH" sz="1300" dirty="0"/>
              <a:t>) catalyse l’ajout aléatoire nucléotides non codés par la lignée germinale, aux sites de recombinaison V(D)J, donnant lieu aux régions N. En troisième lieu, pendant une étape intermédiaire de la recombinaison V(D)J, avant que les coupures d’ADN ne soient réparés, des séquences d’ADN chevauchantes peuvent être générées qui sont complémentées par des « nucléotides P », permettant d’introduire une variabilité additionnelle aux sites de recombinaison. Les séquences jonctionnelles codent pour les acides aminés de la boucle CDR3, la plus variable des </a:t>
            </a:r>
            <a:r>
              <a:rPr lang="fr-CH" sz="1300" dirty="0" err="1"/>
              <a:t>CDRs</a:t>
            </a:r>
            <a:r>
              <a:rPr lang="fr-CH" sz="1300" dirty="0"/>
              <a:t> et la plus importante pour la reconnaissance de l’antigène. De ce fait, la diversité jonctionnelle maximise la variabilité dans les régions de fixation de l’antigène des anticorps et des </a:t>
            </a:r>
            <a:r>
              <a:rPr lang="fr-CH" sz="1300" dirty="0" err="1"/>
              <a:t>TCRs</a:t>
            </a:r>
            <a:r>
              <a:rPr lang="fr-CH" sz="1300" dirty="0"/>
              <a:t>. </a:t>
            </a:r>
          </a:p>
          <a:p>
            <a:r>
              <a:rPr lang="fr-CH" sz="1300" b="1" dirty="0"/>
              <a:t>Le procédé de génération de la diversité jonctionnelle est susceptible de produire un nombre élevé de gènes qui n’encodent pas de protéines fonctionnelles et dès lors sont superflus. </a:t>
            </a:r>
            <a:r>
              <a:rPr lang="fr-CH" sz="1300" dirty="0"/>
              <a:t>C’est le prix que le système immunitaire paie pour générer une diversité faramineuse. Le risque de produire des gènes non-fonctionnels est la cause pour laquelle le processus de maturation des lymphocytes contient plusieurs étapes de vérification qui permettent de sélectionner uniquement les cellules exprimant des récepteurs utiles. </a:t>
            </a:r>
            <a:r>
              <a:rPr lang="fr-CH" sz="1300" b="1" dirty="0"/>
              <a:t> </a:t>
            </a:r>
            <a:endParaRPr lang="fr-CH" sz="1300" dirty="0"/>
          </a:p>
          <a:p>
            <a:pPr marL="0" indent="0">
              <a:buNone/>
            </a:pPr>
            <a:endParaRPr lang="fr-CH" sz="1300" dirty="0"/>
          </a:p>
        </p:txBody>
      </p:sp>
    </p:spTree>
    <p:extLst>
      <p:ext uri="{BB962C8B-B14F-4D97-AF65-F5344CB8AC3E}">
        <p14:creationId xmlns:p14="http://schemas.microsoft.com/office/powerpoint/2010/main" val="23913392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EC1E6-1C93-40F9-A74D-9FD424080263}"/>
              </a:ext>
            </a:extLst>
          </p:cNvPr>
          <p:cNvSpPr>
            <a:spLocks noGrp="1"/>
          </p:cNvSpPr>
          <p:nvPr>
            <p:ph type="title"/>
          </p:nvPr>
        </p:nvSpPr>
        <p:spPr/>
        <p:txBody>
          <a:bodyPr>
            <a:normAutofit/>
          </a:bodyPr>
          <a:lstStyle/>
          <a:p>
            <a:r>
              <a:rPr lang="fr-CH" dirty="0"/>
              <a:t>Maturation et sélection des lymphocytes B</a:t>
            </a:r>
          </a:p>
        </p:txBody>
      </p:sp>
      <p:sp>
        <p:nvSpPr>
          <p:cNvPr id="3" name="Content Placeholder 2">
            <a:extLst>
              <a:ext uri="{FF2B5EF4-FFF2-40B4-BE49-F238E27FC236}">
                <a16:creationId xmlns:a16="http://schemas.microsoft.com/office/drawing/2014/main" id="{5F9CED8E-9E93-407E-9AB4-D67ED09475C8}"/>
              </a:ext>
            </a:extLst>
          </p:cNvPr>
          <p:cNvSpPr>
            <a:spLocks noGrp="1"/>
          </p:cNvSpPr>
          <p:nvPr>
            <p:ph idx="1"/>
          </p:nvPr>
        </p:nvSpPr>
        <p:spPr>
          <a:xfrm>
            <a:off x="204597" y="3390680"/>
            <a:ext cx="8734806" cy="3790010"/>
          </a:xfrm>
        </p:spPr>
        <p:txBody>
          <a:bodyPr>
            <a:normAutofit fontScale="92500" lnSpcReduction="10000"/>
          </a:bodyPr>
          <a:lstStyle/>
          <a:p>
            <a:pPr marL="0" indent="0">
              <a:buNone/>
            </a:pPr>
            <a:r>
              <a:rPr lang="fr-CH" sz="1800" dirty="0"/>
              <a:t>Les lymphocytes B maturent selon des étapes séquentielles:</a:t>
            </a:r>
          </a:p>
          <a:p>
            <a:r>
              <a:rPr lang="fr-CH" sz="1800" dirty="0"/>
              <a:t>prolifération cellulaire donnant lieu à une large quantité de progéniteurs (</a:t>
            </a:r>
            <a:r>
              <a:rPr lang="fr-CH" sz="1800" b="1" dirty="0"/>
              <a:t>cellules pro-B</a:t>
            </a:r>
            <a:r>
              <a:rPr lang="fr-CH" sz="1800" dirty="0"/>
              <a:t>)</a:t>
            </a:r>
          </a:p>
          <a:p>
            <a:r>
              <a:rPr lang="fr-CH" sz="1800" dirty="0"/>
              <a:t>Les cellules pro-B </a:t>
            </a:r>
            <a:r>
              <a:rPr lang="fr-CH" sz="1800" b="1" dirty="0"/>
              <a:t>cellules pré-B </a:t>
            </a:r>
            <a:r>
              <a:rPr lang="fr-CH" sz="1800" dirty="0"/>
              <a:t>par recombinaison de la chaine lourde (chaine μ) (exprimée à la surface cellulaire à l’aide de protéines auxiliaires)</a:t>
            </a:r>
          </a:p>
          <a:p>
            <a:pPr>
              <a:buFont typeface="Wingdings" panose="05000000000000000000" pitchFamily="2" charset="2"/>
              <a:buChar char="Ø"/>
            </a:pPr>
            <a:r>
              <a:rPr lang="fr-CH" sz="1800" b="1" dirty="0">
                <a:solidFill>
                  <a:srgbClr val="C00000"/>
                </a:solidFill>
              </a:rPr>
              <a:t>checkpoint 1:</a:t>
            </a:r>
            <a:r>
              <a:rPr lang="fr-CH" sz="1800" dirty="0"/>
              <a:t> une chaine μ non-fonctionnelle déclenche l’apoptose alors qu’une chaine μ fonctionnelle déclenche l’</a:t>
            </a:r>
            <a:r>
              <a:rPr lang="fr-CH" sz="1800" b="1" dirty="0">
                <a:solidFill>
                  <a:srgbClr val="C00000"/>
                </a:solidFill>
              </a:rPr>
              <a:t>exclusion allélique </a:t>
            </a:r>
          </a:p>
          <a:p>
            <a:r>
              <a:rPr lang="fr-CH" sz="1800" dirty="0"/>
              <a:t>Les cellules pré-B maturent en </a:t>
            </a:r>
            <a:r>
              <a:rPr lang="fr-CH" sz="1800" b="1" dirty="0"/>
              <a:t>cellules B immatures </a:t>
            </a:r>
            <a:r>
              <a:rPr lang="fr-CH" sz="1800" dirty="0"/>
              <a:t>lorsque le locus de la chaine légère λ ou κ</a:t>
            </a:r>
            <a:r>
              <a:rPr lang="fr-CH" sz="1800" dirty="0">
                <a:sym typeface="Symbol" charset="0"/>
              </a:rPr>
              <a:t> </a:t>
            </a:r>
            <a:r>
              <a:rPr lang="fr-CH" sz="1800" dirty="0"/>
              <a:t>produit un IgM membranaire complet </a:t>
            </a:r>
          </a:p>
          <a:p>
            <a:pPr>
              <a:buFont typeface="Wingdings" panose="05000000000000000000" pitchFamily="2" charset="2"/>
              <a:buChar char="Ø"/>
            </a:pPr>
            <a:r>
              <a:rPr lang="fr-CH" sz="1800" b="1" dirty="0">
                <a:solidFill>
                  <a:srgbClr val="C00000"/>
                </a:solidFill>
              </a:rPr>
              <a:t>checkpoint 2: </a:t>
            </a:r>
            <a:r>
              <a:rPr lang="fr-CH" sz="1800" dirty="0"/>
              <a:t>la présence d’IgM fonctionnel favorise la survie de la cellule et bloque l’expression de la recombinase. </a:t>
            </a:r>
            <a:r>
              <a:rPr lang="fr-CH" sz="1800" b="1" dirty="0">
                <a:solidFill>
                  <a:srgbClr val="C00000"/>
                </a:solidFill>
              </a:rPr>
              <a:t>Sélection négative: </a:t>
            </a:r>
            <a:r>
              <a:rPr lang="fr-CH" sz="1800" dirty="0"/>
              <a:t>les cellules B immatures à haute affinité pour un antigène de la moelle osseuse (correspondant à des antigènes du soi) meurent ou réactivent la recombinase VDJ pour produire une nouvelle chaine légère (</a:t>
            </a:r>
            <a:r>
              <a:rPr lang="fr-CH" sz="1800" dirty="0" err="1"/>
              <a:t>editing</a:t>
            </a:r>
            <a:r>
              <a:rPr lang="fr-CH" sz="1800" dirty="0"/>
              <a:t> ou révision)</a:t>
            </a:r>
          </a:p>
          <a:p>
            <a:r>
              <a:rPr lang="fr-CH" sz="1800" dirty="0"/>
              <a:t>Les </a:t>
            </a:r>
            <a:r>
              <a:rPr lang="fr-CH" sz="1800" b="1" dirty="0"/>
              <a:t>cellules B matures</a:t>
            </a:r>
            <a:r>
              <a:rPr lang="fr-CH" sz="1800" dirty="0"/>
              <a:t> coexpriment IgD et IgM</a:t>
            </a:r>
          </a:p>
        </p:txBody>
      </p:sp>
      <p:pic>
        <p:nvPicPr>
          <p:cNvPr id="4" name="Image 1" descr="mooc_3_dia34.jpg">
            <a:extLst>
              <a:ext uri="{FF2B5EF4-FFF2-40B4-BE49-F238E27FC236}">
                <a16:creationId xmlns:a16="http://schemas.microsoft.com/office/drawing/2014/main" id="{7E8C17AA-EA8C-41C9-B21E-1FDB467F740F}"/>
              </a:ext>
            </a:extLst>
          </p:cNvPr>
          <p:cNvPicPr>
            <a:picLocks noChangeAspect="1"/>
          </p:cNvPicPr>
          <p:nvPr/>
        </p:nvPicPr>
        <p:blipFill rotWithShape="1">
          <a:blip r:embed="rId2">
            <a:extLst>
              <a:ext uri="{28A0092B-C50C-407E-A947-70E740481C1C}">
                <a14:useLocalDpi xmlns:a14="http://schemas.microsoft.com/office/drawing/2010/main" val="0"/>
              </a:ext>
            </a:extLst>
          </a:blip>
          <a:srcRect t="17073" b="28206"/>
          <a:stretch/>
        </p:blipFill>
        <p:spPr>
          <a:xfrm>
            <a:off x="2146859" y="854029"/>
            <a:ext cx="5904657" cy="1615534"/>
          </a:xfrm>
          <a:prstGeom prst="rect">
            <a:avLst/>
          </a:prstGeom>
        </p:spPr>
      </p:pic>
      <p:sp>
        <p:nvSpPr>
          <p:cNvPr id="5" name="Rectangle 4">
            <a:extLst>
              <a:ext uri="{FF2B5EF4-FFF2-40B4-BE49-F238E27FC236}">
                <a16:creationId xmlns:a16="http://schemas.microsoft.com/office/drawing/2014/main" id="{2FB7874C-344A-452D-BC22-FDD700D30627}"/>
              </a:ext>
            </a:extLst>
          </p:cNvPr>
          <p:cNvSpPr/>
          <p:nvPr/>
        </p:nvSpPr>
        <p:spPr>
          <a:xfrm>
            <a:off x="4372897" y="2452493"/>
            <a:ext cx="1161952" cy="610488"/>
          </a:xfrm>
          <a:prstGeom prst="rect">
            <a:avLst/>
          </a:prstGeom>
          <a:solidFill>
            <a:schemeClr val="bg1">
              <a:lumMod val="95000"/>
            </a:schemeClr>
          </a:solidFill>
        </p:spPr>
        <p:txBody>
          <a:bodyPr wrap="square" lIns="0" tIns="46800" rIns="0">
            <a:spAutoFit/>
          </a:bodyPr>
          <a:lstStyle/>
          <a:p>
            <a:pPr algn="ctr">
              <a:lnSpc>
                <a:spcPct val="80000"/>
              </a:lnSpc>
            </a:pPr>
            <a:r>
              <a:rPr lang="fr-CH" sz="1400" dirty="0"/>
              <a:t>Recombinaison chaine lourde</a:t>
            </a:r>
          </a:p>
          <a:p>
            <a:pPr algn="ctr">
              <a:lnSpc>
                <a:spcPct val="80000"/>
              </a:lnSpc>
            </a:pPr>
            <a:r>
              <a:rPr lang="fr-CH" sz="1400" dirty="0"/>
              <a:t>(ARNm μ) </a:t>
            </a:r>
          </a:p>
        </p:txBody>
      </p:sp>
      <p:sp>
        <p:nvSpPr>
          <p:cNvPr id="7" name="Rectangle 6">
            <a:extLst>
              <a:ext uri="{FF2B5EF4-FFF2-40B4-BE49-F238E27FC236}">
                <a16:creationId xmlns:a16="http://schemas.microsoft.com/office/drawing/2014/main" id="{8AE8ADAB-8F7B-4857-BAE7-BB29A1184563}"/>
              </a:ext>
            </a:extLst>
          </p:cNvPr>
          <p:cNvSpPr/>
          <p:nvPr/>
        </p:nvSpPr>
        <p:spPr>
          <a:xfrm>
            <a:off x="5679454" y="2453098"/>
            <a:ext cx="1110932" cy="610488"/>
          </a:xfrm>
          <a:prstGeom prst="rect">
            <a:avLst/>
          </a:prstGeom>
          <a:solidFill>
            <a:schemeClr val="bg1">
              <a:lumMod val="95000"/>
            </a:schemeClr>
          </a:solidFill>
        </p:spPr>
        <p:txBody>
          <a:bodyPr wrap="square" lIns="0" tIns="46800" rIns="0">
            <a:spAutoFit/>
          </a:bodyPr>
          <a:lstStyle/>
          <a:p>
            <a:pPr algn="ctr">
              <a:lnSpc>
                <a:spcPct val="80000"/>
              </a:lnSpc>
            </a:pPr>
            <a:r>
              <a:rPr lang="fr-CH" sz="1400" dirty="0"/>
              <a:t>Recombinaison chaine légère </a:t>
            </a:r>
          </a:p>
          <a:p>
            <a:pPr algn="ctr">
              <a:lnSpc>
                <a:spcPct val="80000"/>
              </a:lnSpc>
            </a:pPr>
            <a:r>
              <a:rPr lang="fr-CH" sz="1400" dirty="0"/>
              <a:t>(ARNm λ ou κ) </a:t>
            </a:r>
          </a:p>
        </p:txBody>
      </p:sp>
      <p:sp>
        <p:nvSpPr>
          <p:cNvPr id="8" name="TextBox 7">
            <a:extLst>
              <a:ext uri="{FF2B5EF4-FFF2-40B4-BE49-F238E27FC236}">
                <a16:creationId xmlns:a16="http://schemas.microsoft.com/office/drawing/2014/main" id="{C8917385-2CC5-4892-AD66-9D001E85097F}"/>
              </a:ext>
            </a:extLst>
          </p:cNvPr>
          <p:cNvSpPr txBox="1"/>
          <p:nvPr/>
        </p:nvSpPr>
        <p:spPr>
          <a:xfrm>
            <a:off x="6934991" y="2453098"/>
            <a:ext cx="1455594" cy="610488"/>
          </a:xfrm>
          <a:prstGeom prst="rect">
            <a:avLst/>
          </a:prstGeom>
          <a:solidFill>
            <a:schemeClr val="bg1">
              <a:lumMod val="95000"/>
            </a:schemeClr>
          </a:solidFill>
        </p:spPr>
        <p:txBody>
          <a:bodyPr wrap="square" lIns="0" tIns="46800" rIns="0" rtlCol="0">
            <a:spAutoFit/>
          </a:bodyPr>
          <a:lstStyle/>
          <a:p>
            <a:pPr algn="ctr">
              <a:lnSpc>
                <a:spcPct val="80000"/>
              </a:lnSpc>
            </a:pPr>
            <a:r>
              <a:rPr lang="fr-CH" sz="1400" dirty="0" err="1"/>
              <a:t>Splicing</a:t>
            </a:r>
            <a:r>
              <a:rPr lang="fr-CH" sz="1400" dirty="0"/>
              <a:t> alternatif donnant lieu aux</a:t>
            </a:r>
          </a:p>
          <a:p>
            <a:pPr algn="ctr">
              <a:lnSpc>
                <a:spcPct val="80000"/>
              </a:lnSpc>
            </a:pPr>
            <a:r>
              <a:rPr lang="fr-CH" sz="1400" dirty="0" err="1"/>
              <a:t>mARN</a:t>
            </a:r>
            <a:r>
              <a:rPr lang="fr-CH" sz="1400" dirty="0"/>
              <a:t> </a:t>
            </a:r>
            <a:r>
              <a:rPr lang="fr-CH" sz="1400" dirty="0" err="1"/>
              <a:t>Cδ</a:t>
            </a:r>
            <a:r>
              <a:rPr lang="fr-CH" sz="1400" dirty="0"/>
              <a:t> et </a:t>
            </a:r>
            <a:r>
              <a:rPr lang="fr-CH" sz="1400" dirty="0" err="1"/>
              <a:t>Cμ</a:t>
            </a:r>
            <a:endParaRPr lang="fr-CH" sz="1400" dirty="0"/>
          </a:p>
        </p:txBody>
      </p:sp>
      <p:sp>
        <p:nvSpPr>
          <p:cNvPr id="6" name="TextBox 5">
            <a:extLst>
              <a:ext uri="{FF2B5EF4-FFF2-40B4-BE49-F238E27FC236}">
                <a16:creationId xmlns:a16="http://schemas.microsoft.com/office/drawing/2014/main" id="{772C2CBF-A4A1-489D-8807-F047549DBC2A}"/>
              </a:ext>
            </a:extLst>
          </p:cNvPr>
          <p:cNvSpPr txBox="1"/>
          <p:nvPr/>
        </p:nvSpPr>
        <p:spPr>
          <a:xfrm>
            <a:off x="486697" y="952501"/>
            <a:ext cx="1660162" cy="2110480"/>
          </a:xfrm>
          <a:prstGeom prst="rect">
            <a:avLst/>
          </a:prstGeom>
          <a:solidFill>
            <a:schemeClr val="bg1">
              <a:lumMod val="95000"/>
            </a:schemeClr>
          </a:solidFill>
        </p:spPr>
        <p:txBody>
          <a:bodyPr wrap="none" rtlCol="0" anchor="ctr" anchorCtr="0">
            <a:noAutofit/>
          </a:bodyPr>
          <a:lstStyle/>
          <a:p>
            <a:r>
              <a:rPr lang="fr-CH" dirty="0"/>
              <a:t>moelle osseuse</a:t>
            </a:r>
          </a:p>
        </p:txBody>
      </p:sp>
      <p:grpSp>
        <p:nvGrpSpPr>
          <p:cNvPr id="9" name="Groupe 8">
            <a:extLst>
              <a:ext uri="{FF2B5EF4-FFF2-40B4-BE49-F238E27FC236}">
                <a16:creationId xmlns:a16="http://schemas.microsoft.com/office/drawing/2014/main" id="{25D0F64C-A62D-784C-8965-0F0A40FE13A9}"/>
              </a:ext>
            </a:extLst>
          </p:cNvPr>
          <p:cNvGrpSpPr/>
          <p:nvPr/>
        </p:nvGrpSpPr>
        <p:grpSpPr>
          <a:xfrm>
            <a:off x="6159640" y="1538196"/>
            <a:ext cx="2960361" cy="2016920"/>
            <a:chOff x="8330085" y="3517721"/>
            <a:chExt cx="2960361" cy="2016920"/>
          </a:xfrm>
        </p:grpSpPr>
        <p:cxnSp>
          <p:nvCxnSpPr>
            <p:cNvPr id="11" name="Connecteur droit 10">
              <a:extLst>
                <a:ext uri="{FF2B5EF4-FFF2-40B4-BE49-F238E27FC236}">
                  <a16:creationId xmlns:a16="http://schemas.microsoft.com/office/drawing/2014/main" id="{6547EA73-346F-E442-A311-6213D453371E}"/>
                </a:ext>
              </a:extLst>
            </p:cNvPr>
            <p:cNvCxnSpPr>
              <a:cxnSpLocks/>
            </p:cNvCxnSpPr>
            <p:nvPr/>
          </p:nvCxnSpPr>
          <p:spPr>
            <a:xfrm>
              <a:off x="11029950" y="3989070"/>
              <a:ext cx="0" cy="11753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8F077685-A084-6443-9D17-E5CD3E2363A2}"/>
                </a:ext>
              </a:extLst>
            </p:cNvPr>
            <p:cNvCxnSpPr>
              <a:cxnSpLocks/>
            </p:cNvCxnSpPr>
            <p:nvPr/>
          </p:nvCxnSpPr>
          <p:spPr>
            <a:xfrm>
              <a:off x="8330085" y="5154871"/>
              <a:ext cx="2715105" cy="95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20B2EDAA-AAD6-E444-B02E-274956C5D17B}"/>
                </a:ext>
              </a:extLst>
            </p:cNvPr>
            <p:cNvCxnSpPr>
              <a:cxnSpLocks/>
            </p:cNvCxnSpPr>
            <p:nvPr/>
          </p:nvCxnSpPr>
          <p:spPr>
            <a:xfrm>
              <a:off x="8352299" y="4972170"/>
              <a:ext cx="0" cy="182701"/>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E3392502-568D-D84A-8144-4795A46012D9}"/>
                </a:ext>
              </a:extLst>
            </p:cNvPr>
            <p:cNvSpPr/>
            <p:nvPr/>
          </p:nvSpPr>
          <p:spPr>
            <a:xfrm>
              <a:off x="8673971" y="5205768"/>
              <a:ext cx="2318523" cy="328873"/>
            </a:xfrm>
            <a:prstGeom prst="rect">
              <a:avLst/>
            </a:prstGeom>
            <a:solidFill>
              <a:schemeClr val="bg1"/>
            </a:solidFill>
            <a:ln>
              <a:noFill/>
            </a:ln>
          </p:spPr>
          <p:txBody>
            <a:bodyPr wrap="square" lIns="0" tIns="46800" rIns="0">
              <a:spAutoFit/>
            </a:bodyPr>
            <a:lstStyle/>
            <a:p>
              <a:pPr algn="ctr">
                <a:lnSpc>
                  <a:spcPct val="80000"/>
                </a:lnSpc>
              </a:pPr>
              <a:r>
                <a:rPr lang="fr-CH" dirty="0">
                  <a:latin typeface="Palatino" charset="0"/>
                  <a:ea typeface="Palatino" charset="0"/>
                  <a:cs typeface="Palatino" charset="0"/>
                </a:rPr>
                <a:t>‘</a:t>
              </a:r>
              <a:r>
                <a:rPr lang="fr-CH" dirty="0" err="1">
                  <a:latin typeface="Palatino" charset="0"/>
                  <a:ea typeface="Palatino" charset="0"/>
                  <a:cs typeface="Palatino" charset="0"/>
                </a:rPr>
                <a:t>Receptor</a:t>
              </a:r>
              <a:r>
                <a:rPr lang="fr-CH" dirty="0">
                  <a:latin typeface="Palatino" charset="0"/>
                  <a:ea typeface="Palatino" charset="0"/>
                  <a:cs typeface="Palatino" charset="0"/>
                </a:rPr>
                <a:t> </a:t>
              </a:r>
              <a:r>
                <a:rPr lang="fr-CH" dirty="0" err="1">
                  <a:latin typeface="Palatino" charset="0"/>
                  <a:ea typeface="Palatino" charset="0"/>
                  <a:cs typeface="Palatino" charset="0"/>
                </a:rPr>
                <a:t>editing</a:t>
              </a:r>
              <a:r>
                <a:rPr lang="fr-CH" dirty="0">
                  <a:latin typeface="Palatino" charset="0"/>
                  <a:ea typeface="Palatino" charset="0"/>
                  <a:cs typeface="Palatino" charset="0"/>
                </a:rPr>
                <a:t>’</a:t>
              </a:r>
            </a:p>
          </p:txBody>
        </p:sp>
        <p:sp>
          <p:nvSpPr>
            <p:cNvPr id="10" name="Rectangle 9">
              <a:extLst>
                <a:ext uri="{FF2B5EF4-FFF2-40B4-BE49-F238E27FC236}">
                  <a16:creationId xmlns:a16="http://schemas.microsoft.com/office/drawing/2014/main" id="{CE456114-6C19-9647-811D-28640A065C0C}"/>
                </a:ext>
              </a:extLst>
            </p:cNvPr>
            <p:cNvSpPr/>
            <p:nvPr/>
          </p:nvSpPr>
          <p:spPr>
            <a:xfrm>
              <a:off x="10001657" y="3517721"/>
              <a:ext cx="1288789" cy="499689"/>
            </a:xfrm>
            <a:prstGeom prst="rect">
              <a:avLst/>
            </a:prstGeom>
            <a:solidFill>
              <a:schemeClr val="bg1"/>
            </a:solidFill>
            <a:ln>
              <a:solidFill>
                <a:schemeClr val="tx1"/>
              </a:solidFill>
            </a:ln>
          </p:spPr>
          <p:txBody>
            <a:bodyPr wrap="square" lIns="0" tIns="46800" rIns="0">
              <a:spAutoFit/>
            </a:bodyPr>
            <a:lstStyle/>
            <a:p>
              <a:pPr algn="ctr">
                <a:lnSpc>
                  <a:spcPct val="80000"/>
                </a:lnSpc>
              </a:pPr>
              <a:r>
                <a:rPr lang="fr-CH" sz="1600" b="1" dirty="0">
                  <a:latin typeface="Palatino" charset="0"/>
                  <a:ea typeface="Palatino" charset="0"/>
                  <a:cs typeface="Palatino" charset="0"/>
                </a:rPr>
                <a:t>Sélection</a:t>
              </a:r>
            </a:p>
            <a:p>
              <a:pPr algn="ctr">
                <a:lnSpc>
                  <a:spcPct val="80000"/>
                </a:lnSpc>
              </a:pPr>
              <a:r>
                <a:rPr lang="fr-CH" sz="1600" b="1" dirty="0">
                  <a:latin typeface="Palatino" charset="0"/>
                  <a:ea typeface="Palatino" charset="0"/>
                  <a:cs typeface="Palatino" charset="0"/>
                </a:rPr>
                <a:t>négative</a:t>
              </a:r>
            </a:p>
          </p:txBody>
        </p:sp>
      </p:grpSp>
    </p:spTree>
    <p:extLst>
      <p:ext uri="{BB962C8B-B14F-4D97-AF65-F5344CB8AC3E}">
        <p14:creationId xmlns:p14="http://schemas.microsoft.com/office/powerpoint/2010/main" val="40745712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50DA6-4BBF-4B80-8128-9DCF21C1CBE8}"/>
              </a:ext>
            </a:extLst>
          </p:cNvPr>
          <p:cNvSpPr>
            <a:spLocks noGrp="1"/>
          </p:cNvSpPr>
          <p:nvPr>
            <p:ph type="title"/>
          </p:nvPr>
        </p:nvSpPr>
        <p:spPr/>
        <p:txBody>
          <a:bodyPr/>
          <a:lstStyle/>
          <a:p>
            <a:r>
              <a:rPr lang="fr-CH"/>
              <a:t>Lymphopoïèse des cellules B: exclusion allélique</a:t>
            </a:r>
          </a:p>
        </p:txBody>
      </p:sp>
      <p:sp>
        <p:nvSpPr>
          <p:cNvPr id="3" name="Content Placeholder 2">
            <a:extLst>
              <a:ext uri="{FF2B5EF4-FFF2-40B4-BE49-F238E27FC236}">
                <a16:creationId xmlns:a16="http://schemas.microsoft.com/office/drawing/2014/main" id="{306DEE6D-E22B-4BDE-9CE7-7837D825285E}"/>
              </a:ext>
            </a:extLst>
          </p:cNvPr>
          <p:cNvSpPr>
            <a:spLocks noGrp="1"/>
          </p:cNvSpPr>
          <p:nvPr>
            <p:ph sz="half" idx="1"/>
          </p:nvPr>
        </p:nvSpPr>
        <p:spPr>
          <a:xfrm>
            <a:off x="0" y="951338"/>
            <a:ext cx="9144000" cy="4351338"/>
          </a:xfrm>
        </p:spPr>
        <p:txBody>
          <a:bodyPr>
            <a:normAutofit/>
          </a:bodyPr>
          <a:lstStyle/>
          <a:p>
            <a:r>
              <a:rPr lang="fr-CH" sz="2000" dirty="0"/>
              <a:t>La fonction de l’exclusion allélique est d’empêcher le réarrangement d’un deuxième allèle quand le réarrangement du premier (maternel ou paternel) a généré un récepteur fonctionnel.</a:t>
            </a:r>
          </a:p>
          <a:p>
            <a:endParaRPr lang="fr-CH" sz="2000" dirty="0"/>
          </a:p>
        </p:txBody>
      </p:sp>
      <p:sp>
        <p:nvSpPr>
          <p:cNvPr id="4" name="Content Placeholder 3">
            <a:extLst>
              <a:ext uri="{FF2B5EF4-FFF2-40B4-BE49-F238E27FC236}">
                <a16:creationId xmlns:a16="http://schemas.microsoft.com/office/drawing/2014/main" id="{47429AA8-EB74-4A4C-82EE-A6603FB533D9}"/>
              </a:ext>
            </a:extLst>
          </p:cNvPr>
          <p:cNvSpPr>
            <a:spLocks noGrp="1"/>
          </p:cNvSpPr>
          <p:nvPr>
            <p:ph sz="half" idx="2"/>
          </p:nvPr>
        </p:nvSpPr>
        <p:spPr>
          <a:xfrm>
            <a:off x="0" y="1920535"/>
            <a:ext cx="2960807" cy="4351338"/>
          </a:xfrm>
        </p:spPr>
        <p:txBody>
          <a:bodyPr>
            <a:normAutofit/>
          </a:bodyPr>
          <a:lstStyle/>
          <a:p>
            <a:r>
              <a:rPr lang="fr-CH" sz="2000" dirty="0"/>
              <a:t>Médié par la réduction d’expression de RAG-1/RAG-2 dès qu’un réarrangement productif de la chaine H et L a été achevé </a:t>
            </a:r>
          </a:p>
          <a:p>
            <a:r>
              <a:rPr lang="fr-CH" dirty="0"/>
              <a:t>S’applique aux gènes des chaines lourdes et légères </a:t>
            </a:r>
          </a:p>
          <a:p>
            <a:r>
              <a:rPr lang="fr-CH" sz="2000" dirty="0"/>
              <a:t>Garantit l’expression d’un récepteur unique dans chaque cellule B mature</a:t>
            </a:r>
          </a:p>
        </p:txBody>
      </p:sp>
      <p:pic>
        <p:nvPicPr>
          <p:cNvPr id="5" name="Picture 4">
            <a:extLst>
              <a:ext uri="{FF2B5EF4-FFF2-40B4-BE49-F238E27FC236}">
                <a16:creationId xmlns:a16="http://schemas.microsoft.com/office/drawing/2014/main" id="{ECCA1B8E-CC96-43E7-9594-EAF901A5B6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0807" y="1729000"/>
            <a:ext cx="6183193" cy="4542873"/>
          </a:xfrm>
          <a:prstGeom prst="rect">
            <a:avLst/>
          </a:prstGeom>
        </p:spPr>
      </p:pic>
    </p:spTree>
    <p:extLst>
      <p:ext uri="{BB962C8B-B14F-4D97-AF65-F5344CB8AC3E}">
        <p14:creationId xmlns:p14="http://schemas.microsoft.com/office/powerpoint/2010/main" val="39214362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BD261-3FDD-4C7A-81AC-FDF600AA45FB}"/>
              </a:ext>
            </a:extLst>
          </p:cNvPr>
          <p:cNvSpPr>
            <a:spLocks noGrp="1"/>
          </p:cNvSpPr>
          <p:nvPr>
            <p:ph type="title"/>
          </p:nvPr>
        </p:nvSpPr>
        <p:spPr>
          <a:xfrm>
            <a:off x="343420" y="365126"/>
            <a:ext cx="8459204" cy="1325563"/>
          </a:xfrm>
        </p:spPr>
        <p:txBody>
          <a:bodyPr/>
          <a:lstStyle/>
          <a:p>
            <a:r>
              <a:rPr lang="fr-CH" dirty="0"/>
              <a:t>Maturation des cellules T: 2 types de cellules T</a:t>
            </a:r>
          </a:p>
        </p:txBody>
      </p:sp>
      <p:sp>
        <p:nvSpPr>
          <p:cNvPr id="3" name="Text Placeholder 2">
            <a:extLst>
              <a:ext uri="{FF2B5EF4-FFF2-40B4-BE49-F238E27FC236}">
                <a16:creationId xmlns:a16="http://schemas.microsoft.com/office/drawing/2014/main" id="{C00838CD-C8F2-42D4-8BD4-7EA1882F35E4}"/>
              </a:ext>
            </a:extLst>
          </p:cNvPr>
          <p:cNvSpPr>
            <a:spLocks noGrp="1"/>
          </p:cNvSpPr>
          <p:nvPr>
            <p:ph type="body" idx="1"/>
          </p:nvPr>
        </p:nvSpPr>
        <p:spPr/>
        <p:txBody>
          <a:bodyPr/>
          <a:lstStyle/>
          <a:p>
            <a:r>
              <a:rPr lang="fr-CH"/>
              <a:t>CD8 T cells</a:t>
            </a:r>
            <a:endParaRPr lang="fr-CH" dirty="0"/>
          </a:p>
        </p:txBody>
      </p:sp>
      <p:sp>
        <p:nvSpPr>
          <p:cNvPr id="12" name="Content Placeholder 11">
            <a:extLst>
              <a:ext uri="{FF2B5EF4-FFF2-40B4-BE49-F238E27FC236}">
                <a16:creationId xmlns:a16="http://schemas.microsoft.com/office/drawing/2014/main" id="{294AE4D2-84AC-4BD0-B0F3-5EFEE829FF9C}"/>
              </a:ext>
            </a:extLst>
          </p:cNvPr>
          <p:cNvSpPr>
            <a:spLocks noGrp="1"/>
          </p:cNvSpPr>
          <p:nvPr>
            <p:ph sz="half" idx="2"/>
          </p:nvPr>
        </p:nvSpPr>
        <p:spPr>
          <a:xfrm>
            <a:off x="343420" y="1987296"/>
            <a:ext cx="4154762" cy="4620768"/>
          </a:xfrm>
          <a:solidFill>
            <a:srgbClr val="F4F9F1"/>
          </a:solidFill>
        </p:spPr>
        <p:txBody>
          <a:bodyPr/>
          <a:lstStyle/>
          <a:p>
            <a:pPr marL="0" indent="0">
              <a:buNone/>
            </a:pPr>
            <a:r>
              <a:rPr lang="fr-CH" dirty="0"/>
              <a:t> </a:t>
            </a:r>
          </a:p>
        </p:txBody>
      </p:sp>
      <p:sp>
        <p:nvSpPr>
          <p:cNvPr id="5" name="Text Placeholder 4">
            <a:extLst>
              <a:ext uri="{FF2B5EF4-FFF2-40B4-BE49-F238E27FC236}">
                <a16:creationId xmlns:a16="http://schemas.microsoft.com/office/drawing/2014/main" id="{D74054F9-6FE3-4BD6-89DA-4EEA2B78AA3A}"/>
              </a:ext>
            </a:extLst>
          </p:cNvPr>
          <p:cNvSpPr>
            <a:spLocks noGrp="1"/>
          </p:cNvSpPr>
          <p:nvPr>
            <p:ph type="body" sz="quarter" idx="3"/>
          </p:nvPr>
        </p:nvSpPr>
        <p:spPr/>
        <p:txBody>
          <a:bodyPr/>
          <a:lstStyle/>
          <a:p>
            <a:r>
              <a:rPr lang="fr-CH"/>
              <a:t>CD4 T cells</a:t>
            </a:r>
            <a:endParaRPr lang="fr-CH" dirty="0"/>
          </a:p>
        </p:txBody>
      </p:sp>
      <p:sp>
        <p:nvSpPr>
          <p:cNvPr id="13" name="Content Placeholder 12">
            <a:extLst>
              <a:ext uri="{FF2B5EF4-FFF2-40B4-BE49-F238E27FC236}">
                <a16:creationId xmlns:a16="http://schemas.microsoft.com/office/drawing/2014/main" id="{21578EE0-29B8-44C9-8D53-B3C69B029AAC}"/>
              </a:ext>
            </a:extLst>
          </p:cNvPr>
          <p:cNvSpPr>
            <a:spLocks noGrp="1"/>
          </p:cNvSpPr>
          <p:nvPr>
            <p:ph sz="quarter" idx="4"/>
          </p:nvPr>
        </p:nvSpPr>
        <p:spPr>
          <a:xfrm>
            <a:off x="4629150" y="1987296"/>
            <a:ext cx="4173474" cy="4620768"/>
          </a:xfrm>
          <a:solidFill>
            <a:srgbClr val="FFF7F7"/>
          </a:solidFill>
        </p:spPr>
        <p:txBody>
          <a:bodyPr/>
          <a:lstStyle/>
          <a:p>
            <a:pPr marL="0" indent="0">
              <a:buNone/>
            </a:pPr>
            <a:r>
              <a:rPr lang="fr-CH" dirty="0"/>
              <a:t> </a:t>
            </a:r>
          </a:p>
        </p:txBody>
      </p:sp>
      <p:pic>
        <p:nvPicPr>
          <p:cNvPr id="7" name="Image 1" descr="3759_a.jpg">
            <a:extLst>
              <a:ext uri="{FF2B5EF4-FFF2-40B4-BE49-F238E27FC236}">
                <a16:creationId xmlns:a16="http://schemas.microsoft.com/office/drawing/2014/main" id="{825E0158-9684-4B89-93CA-3FB3EFC9333F}"/>
              </a:ext>
            </a:extLst>
          </p:cNvPr>
          <p:cNvPicPr>
            <a:picLocks noChangeAspect="1"/>
          </p:cNvPicPr>
          <p:nvPr/>
        </p:nvPicPr>
        <p:blipFill rotWithShape="1">
          <a:blip r:embed="rId2">
            <a:extLst>
              <a:ext uri="{28A0092B-C50C-407E-A947-70E740481C1C}">
                <a14:useLocalDpi xmlns:a14="http://schemas.microsoft.com/office/drawing/2010/main" val="0"/>
              </a:ext>
            </a:extLst>
          </a:blip>
          <a:srcRect l="1014" t="809" r="2638" b="4383"/>
          <a:stretch/>
        </p:blipFill>
        <p:spPr>
          <a:xfrm>
            <a:off x="449645" y="2599113"/>
            <a:ext cx="3942311" cy="3325089"/>
          </a:xfrm>
          <a:prstGeom prst="rect">
            <a:avLst/>
          </a:prstGeom>
          <a:ln>
            <a:noFill/>
          </a:ln>
        </p:spPr>
      </p:pic>
      <p:pic>
        <p:nvPicPr>
          <p:cNvPr id="8" name="Image 1" descr="3759_b.jpg">
            <a:extLst>
              <a:ext uri="{FF2B5EF4-FFF2-40B4-BE49-F238E27FC236}">
                <a16:creationId xmlns:a16="http://schemas.microsoft.com/office/drawing/2014/main" id="{D6065968-E062-46CF-ADF9-900FC5F43123}"/>
              </a:ext>
            </a:extLst>
          </p:cNvPr>
          <p:cNvPicPr>
            <a:picLocks noChangeAspect="1"/>
          </p:cNvPicPr>
          <p:nvPr/>
        </p:nvPicPr>
        <p:blipFill rotWithShape="1">
          <a:blip r:embed="rId3">
            <a:extLst>
              <a:ext uri="{28A0092B-C50C-407E-A947-70E740481C1C}">
                <a14:useLocalDpi xmlns:a14="http://schemas.microsoft.com/office/drawing/2010/main" val="0"/>
              </a:ext>
            </a:extLst>
          </a:blip>
          <a:srcRect l="2022" t="3514" r="1845" b="1170"/>
          <a:stretch/>
        </p:blipFill>
        <p:spPr>
          <a:xfrm>
            <a:off x="4738878" y="2599113"/>
            <a:ext cx="3912524" cy="3325090"/>
          </a:xfrm>
          <a:prstGeom prst="rect">
            <a:avLst/>
          </a:prstGeom>
          <a:ln>
            <a:noFill/>
          </a:ln>
        </p:spPr>
      </p:pic>
    </p:spTree>
    <p:extLst>
      <p:ext uri="{BB962C8B-B14F-4D97-AF65-F5344CB8AC3E}">
        <p14:creationId xmlns:p14="http://schemas.microsoft.com/office/powerpoint/2010/main" val="33477746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BF338D0-73A1-4019-B91C-54E23907720A}"/>
              </a:ext>
            </a:extLst>
          </p:cNvPr>
          <p:cNvSpPr/>
          <p:nvPr/>
        </p:nvSpPr>
        <p:spPr>
          <a:xfrm>
            <a:off x="3925824" y="4027239"/>
            <a:ext cx="5127680" cy="8988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a:solidFill>
                  <a:schemeClr val="tx1"/>
                </a:solidFill>
              </a:rPr>
              <a:t>			  Sélection négative </a:t>
            </a:r>
          </a:p>
        </p:txBody>
      </p:sp>
      <p:sp>
        <p:nvSpPr>
          <p:cNvPr id="5" name="Rectangle 4">
            <a:extLst>
              <a:ext uri="{FF2B5EF4-FFF2-40B4-BE49-F238E27FC236}">
                <a16:creationId xmlns:a16="http://schemas.microsoft.com/office/drawing/2014/main" id="{3F4F7667-483D-43C0-B6C9-E29D454A450D}"/>
              </a:ext>
            </a:extLst>
          </p:cNvPr>
          <p:cNvSpPr/>
          <p:nvPr/>
        </p:nvSpPr>
        <p:spPr>
          <a:xfrm>
            <a:off x="3925825" y="869512"/>
            <a:ext cx="5127680" cy="30563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a:solidFill>
                  <a:schemeClr val="tx1"/>
                </a:solidFill>
              </a:rPr>
              <a:t>			Sélection positive </a:t>
            </a:r>
          </a:p>
        </p:txBody>
      </p:sp>
      <p:sp>
        <p:nvSpPr>
          <p:cNvPr id="2" name="Title 1">
            <a:extLst>
              <a:ext uri="{FF2B5EF4-FFF2-40B4-BE49-F238E27FC236}">
                <a16:creationId xmlns:a16="http://schemas.microsoft.com/office/drawing/2014/main" id="{E3045BDF-CC13-4411-B6FA-F1EDA36A6C06}"/>
              </a:ext>
            </a:extLst>
          </p:cNvPr>
          <p:cNvSpPr>
            <a:spLocks noGrp="1"/>
          </p:cNvSpPr>
          <p:nvPr>
            <p:ph type="title"/>
          </p:nvPr>
        </p:nvSpPr>
        <p:spPr/>
        <p:txBody>
          <a:bodyPr/>
          <a:lstStyle/>
          <a:p>
            <a:r>
              <a:rPr lang="fr-CH"/>
              <a:t>Maturation des cellules T</a:t>
            </a:r>
          </a:p>
        </p:txBody>
      </p:sp>
      <p:sp>
        <p:nvSpPr>
          <p:cNvPr id="3" name="Content Placeholder 2">
            <a:extLst>
              <a:ext uri="{FF2B5EF4-FFF2-40B4-BE49-F238E27FC236}">
                <a16:creationId xmlns:a16="http://schemas.microsoft.com/office/drawing/2014/main" id="{BA5A7F56-9394-499F-B1BA-4284B9A288D8}"/>
              </a:ext>
            </a:extLst>
          </p:cNvPr>
          <p:cNvSpPr>
            <a:spLocks noGrp="1"/>
          </p:cNvSpPr>
          <p:nvPr>
            <p:ph idx="1"/>
          </p:nvPr>
        </p:nvSpPr>
        <p:spPr>
          <a:xfrm>
            <a:off x="130666" y="4882038"/>
            <a:ext cx="8922838" cy="1778330"/>
          </a:xfrm>
        </p:spPr>
        <p:txBody>
          <a:bodyPr>
            <a:noAutofit/>
          </a:bodyPr>
          <a:lstStyle/>
          <a:p>
            <a:pPr>
              <a:spcBef>
                <a:spcPts val="600"/>
              </a:spcBef>
            </a:pPr>
            <a:r>
              <a:rPr lang="fr-CH" sz="1600" dirty="0"/>
              <a:t>Les lymphocytes T maturent dans le thymus par un processus séquentiel régi par l’expression des corécepteurs CD4 et CD8. </a:t>
            </a:r>
          </a:p>
          <a:p>
            <a:pPr>
              <a:spcBef>
                <a:spcPts val="600"/>
              </a:spcBef>
            </a:pPr>
            <a:r>
              <a:rPr lang="fr-CH" sz="1600" dirty="0"/>
              <a:t>La chaine </a:t>
            </a:r>
            <a:r>
              <a:rPr lang="fr-CH" sz="1600" dirty="0">
                <a:sym typeface="Symbol" charset="0"/>
              </a:rPr>
              <a:t></a:t>
            </a:r>
            <a:r>
              <a:rPr lang="fr-CH" sz="1600" dirty="0"/>
              <a:t> du TCR est exprimée en premier lieu dans les cellules </a:t>
            </a:r>
            <a:r>
              <a:rPr lang="fr-CH" sz="1600" dirty="0" err="1"/>
              <a:t>pré-T</a:t>
            </a:r>
            <a:r>
              <a:rPr lang="fr-CH" sz="1600" dirty="0"/>
              <a:t> double</a:t>
            </a:r>
            <a:r>
              <a:rPr lang="fr-CH" dirty="0"/>
              <a:t>-</a:t>
            </a:r>
            <a:r>
              <a:rPr lang="fr-CH" sz="1600" dirty="0"/>
              <a:t>négatives. Le TCR complet est exprimé par la suite dans les cellules T double</a:t>
            </a:r>
            <a:r>
              <a:rPr lang="fr-CH" dirty="0"/>
              <a:t>-</a:t>
            </a:r>
            <a:r>
              <a:rPr lang="fr-CH" sz="1600" dirty="0"/>
              <a:t>positives. </a:t>
            </a:r>
          </a:p>
          <a:p>
            <a:pPr>
              <a:spcBef>
                <a:spcPts val="600"/>
              </a:spcBef>
            </a:pPr>
            <a:r>
              <a:rPr lang="fr-CH" sz="1600" dirty="0"/>
              <a:t>La maturation s’achève par le développement de cellules T positives soit pour CD4 soit pour CD8. </a:t>
            </a:r>
          </a:p>
          <a:p>
            <a:pPr>
              <a:spcBef>
                <a:spcPts val="600"/>
              </a:spcBef>
            </a:pPr>
            <a:r>
              <a:rPr lang="fr-CH" sz="1600" dirty="0"/>
              <a:t>Comme pour les cellules B, l’absence de récepteurs d’antigène à une étape quelconque résulte dans la mort des cellules par apoptose. </a:t>
            </a:r>
          </a:p>
        </p:txBody>
      </p:sp>
      <p:pic>
        <p:nvPicPr>
          <p:cNvPr id="4" name="Image 1" descr="mooc_3dia_35.jpg">
            <a:extLst>
              <a:ext uri="{FF2B5EF4-FFF2-40B4-BE49-F238E27FC236}">
                <a16:creationId xmlns:a16="http://schemas.microsoft.com/office/drawing/2014/main" id="{CD8B074E-8BF8-4ECE-B510-33351BB8A1BB}"/>
              </a:ext>
            </a:extLst>
          </p:cNvPr>
          <p:cNvPicPr>
            <a:picLocks noChangeAspect="1"/>
          </p:cNvPicPr>
          <p:nvPr/>
        </p:nvPicPr>
        <p:blipFill rotWithShape="1">
          <a:blip r:embed="rId2">
            <a:extLst>
              <a:ext uri="{28A0092B-C50C-407E-A947-70E740481C1C}">
                <a14:useLocalDpi xmlns:a14="http://schemas.microsoft.com/office/drawing/2010/main" val="0"/>
              </a:ext>
            </a:extLst>
          </a:blip>
          <a:srcRect t="9020" b="9164"/>
          <a:stretch/>
        </p:blipFill>
        <p:spPr>
          <a:xfrm>
            <a:off x="318698" y="869512"/>
            <a:ext cx="5976395" cy="4056610"/>
          </a:xfrm>
          <a:prstGeom prst="rect">
            <a:avLst/>
          </a:prstGeom>
        </p:spPr>
      </p:pic>
    </p:spTree>
    <p:extLst>
      <p:ext uri="{BB962C8B-B14F-4D97-AF65-F5344CB8AC3E}">
        <p14:creationId xmlns:p14="http://schemas.microsoft.com/office/powerpoint/2010/main" val="42247151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45BDF-CC13-4411-B6FA-F1EDA36A6C06}"/>
              </a:ext>
            </a:extLst>
          </p:cNvPr>
          <p:cNvSpPr>
            <a:spLocks noGrp="1"/>
          </p:cNvSpPr>
          <p:nvPr>
            <p:ph type="title"/>
          </p:nvPr>
        </p:nvSpPr>
        <p:spPr/>
        <p:txBody>
          <a:bodyPr/>
          <a:lstStyle/>
          <a:p>
            <a:r>
              <a:rPr lang="fr-CH" dirty="0"/>
              <a:t>Maturation des cellules </a:t>
            </a:r>
            <a:r>
              <a:rPr lang="fr-CH" dirty="0" err="1"/>
              <a:t>T</a:t>
            </a:r>
            <a:r>
              <a:rPr lang="fr-CH" dirty="0"/>
              <a:t> : sélection positive</a:t>
            </a:r>
          </a:p>
        </p:txBody>
      </p:sp>
      <p:pic>
        <p:nvPicPr>
          <p:cNvPr id="9" name="4097_B_ALL.mp4">
            <a:hlinkClick r:id="" action="ppaction://media"/>
            <a:extLst>
              <a:ext uri="{FF2B5EF4-FFF2-40B4-BE49-F238E27FC236}">
                <a16:creationId xmlns:a16="http://schemas.microsoft.com/office/drawing/2014/main" id="{8C9E2EC4-CD9F-2B49-A155-78A2AD56510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6133" y="781745"/>
            <a:ext cx="6487959" cy="5190368"/>
          </a:xfrm>
          <a:prstGeom prst="rect">
            <a:avLst/>
          </a:prstGeom>
        </p:spPr>
      </p:pic>
    </p:spTree>
    <p:extLst>
      <p:ext uri="{BB962C8B-B14F-4D97-AF65-F5344CB8AC3E}">
        <p14:creationId xmlns:p14="http://schemas.microsoft.com/office/powerpoint/2010/main" val="19047474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45BDF-CC13-4411-B6FA-F1EDA36A6C06}"/>
              </a:ext>
            </a:extLst>
          </p:cNvPr>
          <p:cNvSpPr>
            <a:spLocks noGrp="1"/>
          </p:cNvSpPr>
          <p:nvPr>
            <p:ph type="title"/>
          </p:nvPr>
        </p:nvSpPr>
        <p:spPr/>
        <p:txBody>
          <a:bodyPr/>
          <a:lstStyle/>
          <a:p>
            <a:r>
              <a:rPr lang="fr-CH" dirty="0"/>
              <a:t>Maturation des cellules </a:t>
            </a:r>
            <a:r>
              <a:rPr lang="fr-CH" dirty="0" err="1"/>
              <a:t>T</a:t>
            </a:r>
            <a:r>
              <a:rPr lang="fr-CH" dirty="0"/>
              <a:t> : sélection négative</a:t>
            </a:r>
          </a:p>
        </p:txBody>
      </p:sp>
      <p:pic>
        <p:nvPicPr>
          <p:cNvPr id="4" name="4097_C_ALL.mov">
            <a:hlinkClick r:id="" action="ppaction://media"/>
            <a:extLst>
              <a:ext uri="{FF2B5EF4-FFF2-40B4-BE49-F238E27FC236}">
                <a16:creationId xmlns:a16="http://schemas.microsoft.com/office/drawing/2014/main" id="{F5A24C42-6529-C047-A4CA-2D6387E5251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75173" y="1052063"/>
            <a:ext cx="6993653" cy="5594922"/>
          </a:xfrm>
          <a:prstGeom prst="rect">
            <a:avLst/>
          </a:prstGeom>
        </p:spPr>
      </p:pic>
    </p:spTree>
    <p:extLst>
      <p:ext uri="{BB962C8B-B14F-4D97-AF65-F5344CB8AC3E}">
        <p14:creationId xmlns:p14="http://schemas.microsoft.com/office/powerpoint/2010/main" val="25992998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912" y="451104"/>
            <a:ext cx="2949178" cy="1600200"/>
          </a:xfrm>
        </p:spPr>
        <p:txBody>
          <a:bodyPr>
            <a:normAutofit/>
          </a:bodyPr>
          <a:lstStyle/>
          <a:p>
            <a:r>
              <a:rPr lang="fr-CH"/>
              <a:t>Sommaire</a:t>
            </a:r>
          </a:p>
        </p:txBody>
      </p:sp>
      <p:sp>
        <p:nvSpPr>
          <p:cNvPr id="3" name="Content Placeholder 2"/>
          <p:cNvSpPr>
            <a:spLocks noGrp="1"/>
          </p:cNvSpPr>
          <p:nvPr>
            <p:ph idx="1"/>
          </p:nvPr>
        </p:nvSpPr>
        <p:spPr>
          <a:xfrm>
            <a:off x="361335" y="2509166"/>
            <a:ext cx="8782665" cy="2706750"/>
          </a:xfrm>
        </p:spPr>
        <p:txBody>
          <a:bodyPr>
            <a:normAutofit/>
          </a:bodyPr>
          <a:lstStyle/>
          <a:p>
            <a:pPr marL="0" indent="0">
              <a:buNone/>
            </a:pPr>
            <a:r>
              <a:rPr lang="fr-CH" sz="2800"/>
              <a:t>3.A-B</a:t>
            </a:r>
            <a:r>
              <a:rPr lang="fr-CH" sz="2800" dirty="0"/>
              <a:t>	Structure des récepteurs de l’antigène lymphocytaires</a:t>
            </a:r>
            <a:br>
              <a:rPr lang="fr-CH" sz="2800" dirty="0"/>
            </a:br>
            <a:endParaRPr lang="fr-CH" sz="2800" dirty="0"/>
          </a:p>
          <a:p>
            <a:pPr marL="0" indent="0">
              <a:buNone/>
            </a:pPr>
            <a:r>
              <a:rPr lang="fr-CH" sz="2800" dirty="0"/>
              <a:t>3.C-D 	Développement des répertoires immunitaires</a:t>
            </a:r>
            <a:br>
              <a:rPr lang="fr-CH" sz="2800" dirty="0"/>
            </a:br>
            <a:endParaRPr lang="fr-CH" sz="2800" dirty="0"/>
          </a:p>
          <a:p>
            <a:pPr marL="0" indent="0">
              <a:buNone/>
            </a:pPr>
            <a:r>
              <a:rPr lang="fr-CH" sz="2800" dirty="0"/>
              <a:t>3.E	Organes et tissus du système immunitaire</a:t>
            </a:r>
          </a:p>
        </p:txBody>
      </p:sp>
    </p:spTree>
    <p:extLst>
      <p:ext uri="{BB962C8B-B14F-4D97-AF65-F5344CB8AC3E}">
        <p14:creationId xmlns:p14="http://schemas.microsoft.com/office/powerpoint/2010/main" val="31642846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5C884-45B3-4D21-8077-235634259FD3}"/>
              </a:ext>
            </a:extLst>
          </p:cNvPr>
          <p:cNvSpPr>
            <a:spLocks noGrp="1"/>
          </p:cNvSpPr>
          <p:nvPr>
            <p:ph type="title"/>
          </p:nvPr>
        </p:nvSpPr>
        <p:spPr>
          <a:solidFill>
            <a:srgbClr val="C00000"/>
          </a:solidFill>
        </p:spPr>
        <p:txBody>
          <a:bodyPr/>
          <a:lstStyle/>
          <a:p>
            <a:r>
              <a:rPr lang="en-GB" dirty="0">
                <a:solidFill>
                  <a:schemeClr val="bg1"/>
                </a:solidFill>
              </a:rPr>
              <a:t>Résumé | Maturation des cellules </a:t>
            </a:r>
            <a:r>
              <a:rPr lang="en-GB">
                <a:solidFill>
                  <a:schemeClr val="bg1"/>
                </a:solidFill>
              </a:rPr>
              <a:t>T </a:t>
            </a:r>
            <a:endParaRPr lang="en-GB" dirty="0">
              <a:solidFill>
                <a:schemeClr val="bg1"/>
              </a:solidFill>
            </a:endParaRPr>
          </a:p>
        </p:txBody>
      </p:sp>
      <p:sp>
        <p:nvSpPr>
          <p:cNvPr id="3" name="Content Placeholder 2">
            <a:extLst>
              <a:ext uri="{FF2B5EF4-FFF2-40B4-BE49-F238E27FC236}">
                <a16:creationId xmlns:a16="http://schemas.microsoft.com/office/drawing/2014/main" id="{7EA5DFF0-F170-4DF9-AD71-9229AD31D036}"/>
              </a:ext>
            </a:extLst>
          </p:cNvPr>
          <p:cNvSpPr>
            <a:spLocks noGrp="1"/>
          </p:cNvSpPr>
          <p:nvPr>
            <p:ph idx="1"/>
          </p:nvPr>
        </p:nvSpPr>
        <p:spPr/>
        <p:txBody>
          <a:bodyPr>
            <a:noAutofit/>
          </a:bodyPr>
          <a:lstStyle/>
          <a:p>
            <a:r>
              <a:rPr lang="fr-CH" sz="1300" b="1" dirty="0"/>
              <a:t>Le processus de la maturation des lymphocytes T repose sur quelques aspects uniques, liés en partie à la spécificité des différentes classes de cellules T pour des peptides présentés par des molécules MHC de classes différentes. </a:t>
            </a:r>
            <a:endParaRPr lang="fr-CH" sz="1300" dirty="0"/>
          </a:p>
          <a:p>
            <a:r>
              <a:rPr lang="fr-CH" sz="1300" b="1" dirty="0"/>
              <a:t>Maturation des cellules T : </a:t>
            </a:r>
            <a:r>
              <a:rPr lang="fr-CH" sz="1300" dirty="0"/>
              <a:t>les progéniteurs des cellules T migrent de la moelle osseuse vers le thymus, où a lieu le processus de maturation entier. Les progéniteurs les plus immatures sont appelés cellules </a:t>
            </a:r>
            <a:r>
              <a:rPr lang="fr-CH" sz="1300" dirty="0" err="1"/>
              <a:t>pro-T</a:t>
            </a:r>
            <a:r>
              <a:rPr lang="fr-CH" sz="1300" dirty="0"/>
              <a:t> ou cellules T double-négatives parce qu’elles n’expriment ni CD4 ni CD8. Ces cellules s’amplifient sous l’influence de IL-7 produit dans le thymus. Une partie de la progéniture des cellules double-négatives recombinent leur gène TCR β, grâce à la V(D)J recombinase. Si la recombinaison VDJ est efficace sur l’un des chromosomes, résultant dans la synthèse d’une protéine de chaine β fonctionnelle, celle-ci est exprimée à la surface cellulaire associée à une protéine invariante appelée </a:t>
            </a:r>
            <a:r>
              <a:rPr lang="fr-CH" sz="1300" dirty="0" err="1"/>
              <a:t>pré-T</a:t>
            </a:r>
            <a:r>
              <a:rPr lang="fr-CH" sz="1300" dirty="0"/>
              <a:t>α, afin de former le complexe pré-TCR des cellules pré-T. Si la chaine β produite est incomplète, la cellule </a:t>
            </a:r>
            <a:r>
              <a:rPr lang="fr-CH" sz="1300" dirty="0" err="1"/>
              <a:t>pro-T</a:t>
            </a:r>
            <a:r>
              <a:rPr lang="fr-CH" sz="1300" dirty="0"/>
              <a:t> meurt. Le complexe pré-TCR transmet des signaux intracellulaires qui favorisent la survie, la prolifération et la recombinaison du gène TCR α, et inhibent la recombinaison VDJ dans le deuxième locus de la chaine TCR β (exclusion allélique). L’absence de chaine α et par conséquent d’un TCR complet se solde à nouveau par la mort de la cellule. Les cellules survivantes expriment à la fois les corécepteurs CD4 et CD8, et sont appelées cellules T double-positives (ou thymocytes double-positifs). </a:t>
            </a:r>
          </a:p>
          <a:p>
            <a:r>
              <a:rPr lang="fr-CH" sz="1300" b="1" dirty="0"/>
              <a:t>Sélection positive : </a:t>
            </a:r>
            <a:r>
              <a:rPr lang="fr-CH" sz="1300" dirty="0"/>
              <a:t>différents clones de cellules T double-positives expriment des </a:t>
            </a:r>
            <a:r>
              <a:rPr lang="fr-CH" sz="1300" dirty="0" err="1"/>
              <a:t>TCRs</a:t>
            </a:r>
            <a:r>
              <a:rPr lang="fr-CH" sz="1300" dirty="0"/>
              <a:t> αβ différents. Si le TCR d’une cellule T reconnait une molécule MHC dans le thymus, il s’agit nécessairement d’une molécule MHC du soi présentant un peptide du soi, et la cellule T en question est sélectionnée pour survivre. Les cellules T qui ne reconnaissent pas de molécule MHC dans le thymus meurent par apoptose ; ces cellules T ne seraient pas utiles puisqu’elles ne seraient pas capables de détecter des antigènes cellulaires présentés par le MHC de cet individu. Pendant ce processus, les cellules T dont le TCR reconnait les complexes MHC classe I-peptide maintiennent leur expression de CD8, le corécepteur capable de fixer le MHC classe I, et perdent l’expression de CD4, le corécepteur spécifique des molécules MHC classe II. A l’inverse, une cellule T qui reconnait un complexe MHC classe II- peptide maintient l’expression de CD4 et perd l’expression de CD8. Ainsi se développent des cellules T simple-positives, qui sont soit CD8+ et restreintes au MHC classe I soit CD4+ et restreintes au MHC classe II. Pendant ce processus, les cellules T se distinguent aussi fonctionnellement : les cellules T CD8+ deviendront des </a:t>
            </a:r>
            <a:r>
              <a:rPr lang="fr-CH" sz="1300" dirty="0" err="1"/>
              <a:t>CTLs</a:t>
            </a:r>
            <a:r>
              <a:rPr lang="fr-CH" sz="1300" dirty="0"/>
              <a:t> lors de leur activation, alors que les cellules CD4+ deviendront des cellules helper. </a:t>
            </a:r>
          </a:p>
          <a:p>
            <a:r>
              <a:rPr lang="fr-CH" sz="1300" b="1" dirty="0"/>
              <a:t>Sélection négative : </a:t>
            </a:r>
            <a:r>
              <a:rPr lang="fr-CH" sz="1300" dirty="0"/>
              <a:t>les cellules T double-positive immatures dont les récepteurs reconnaissent les complexes MHC-peptide avec forte affinité dans le thymus meurent par apoptose. Ce processus s’appelle la sélection négative, et vise à éliminer les lymphocytes potentiellement dangereux car </a:t>
            </a:r>
            <a:r>
              <a:rPr lang="fr-CH" sz="1300" dirty="0" err="1"/>
              <a:t>autoréactifs</a:t>
            </a:r>
            <a:r>
              <a:rPr lang="fr-CH" sz="1300" dirty="0"/>
              <a:t> aux antigènes exprimés dans le thymus. </a:t>
            </a:r>
          </a:p>
          <a:p>
            <a:pPr marL="0" indent="0">
              <a:buNone/>
            </a:pPr>
            <a:endParaRPr lang="en-GB" sz="1300" dirty="0"/>
          </a:p>
        </p:txBody>
      </p:sp>
    </p:spTree>
    <p:extLst>
      <p:ext uri="{BB962C8B-B14F-4D97-AF65-F5344CB8AC3E}">
        <p14:creationId xmlns:p14="http://schemas.microsoft.com/office/powerpoint/2010/main" val="24288220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40017-35EC-4413-9649-A60DCAB5F3DE}"/>
              </a:ext>
            </a:extLst>
          </p:cNvPr>
          <p:cNvSpPr>
            <a:spLocks noGrp="1"/>
          </p:cNvSpPr>
          <p:nvPr>
            <p:ph type="title"/>
          </p:nvPr>
        </p:nvSpPr>
        <p:spPr>
          <a:xfrm>
            <a:off x="0" y="0"/>
            <a:ext cx="9144000" cy="1003299"/>
          </a:xfrm>
          <a:solidFill>
            <a:srgbClr val="0070C0"/>
          </a:solidFill>
        </p:spPr>
        <p:txBody>
          <a:bodyPr>
            <a:normAutofit/>
          </a:bodyPr>
          <a:lstStyle/>
          <a:p>
            <a:r>
              <a:rPr lang="fr-CH">
                <a:solidFill>
                  <a:schemeClr val="bg1"/>
                </a:solidFill>
              </a:rPr>
              <a:t>Conclusions 3.2 | Génération d’un répertoire de récepteurs d’antigène</a:t>
            </a:r>
          </a:p>
        </p:txBody>
      </p:sp>
      <p:sp>
        <p:nvSpPr>
          <p:cNvPr id="3" name="Content Placeholder 2">
            <a:extLst>
              <a:ext uri="{FF2B5EF4-FFF2-40B4-BE49-F238E27FC236}">
                <a16:creationId xmlns:a16="http://schemas.microsoft.com/office/drawing/2014/main" id="{69D5D135-045C-44B0-8853-18D525C4D725}"/>
              </a:ext>
            </a:extLst>
          </p:cNvPr>
          <p:cNvSpPr>
            <a:spLocks noGrp="1"/>
          </p:cNvSpPr>
          <p:nvPr>
            <p:ph idx="1"/>
          </p:nvPr>
        </p:nvSpPr>
        <p:spPr>
          <a:xfrm>
            <a:off x="115697" y="1492784"/>
            <a:ext cx="8734806" cy="4209516"/>
          </a:xfrm>
        </p:spPr>
        <p:txBody>
          <a:bodyPr>
            <a:normAutofit/>
          </a:bodyPr>
          <a:lstStyle/>
          <a:p>
            <a:pPr>
              <a:spcBef>
                <a:spcPts val="1200"/>
              </a:spcBef>
            </a:pPr>
            <a:r>
              <a:rPr lang="fr-CH" sz="2000" dirty="0"/>
              <a:t>Le réarrangement génomique </a:t>
            </a:r>
            <a:r>
              <a:rPr lang="fr-CH" dirty="0"/>
              <a:t>des gènes </a:t>
            </a:r>
            <a:r>
              <a:rPr lang="fr-CH" dirty="0" err="1"/>
              <a:t>Ig</a:t>
            </a:r>
            <a:r>
              <a:rPr lang="fr-CH" dirty="0"/>
              <a:t> et TCR </a:t>
            </a:r>
            <a:r>
              <a:rPr lang="fr-CH" sz="2000" dirty="0"/>
              <a:t>est un processus aléatoire qui permet de joindre différents segments de gènes au niveau de l’ADN. </a:t>
            </a:r>
          </a:p>
          <a:p>
            <a:pPr>
              <a:spcBef>
                <a:spcPts val="1200"/>
              </a:spcBef>
            </a:pPr>
            <a:r>
              <a:rPr lang="fr-CH" sz="2000" dirty="0"/>
              <a:t>Cette diversité combinatoire est amplifiée </a:t>
            </a:r>
            <a:r>
              <a:rPr lang="fr-CH" dirty="0"/>
              <a:t>par la diversité jonctionnelle. </a:t>
            </a:r>
            <a:endParaRPr lang="fr-CH" sz="2000" dirty="0"/>
          </a:p>
          <a:p>
            <a:pPr>
              <a:spcBef>
                <a:spcPts val="1200"/>
              </a:spcBef>
            </a:pPr>
            <a:r>
              <a:rPr lang="fr-CH" sz="2000" dirty="0"/>
              <a:t>La génération des récepteurs d’antigène </a:t>
            </a:r>
            <a:r>
              <a:rPr lang="fr-CH" dirty="0"/>
              <a:t>est un processus gaspilleur.</a:t>
            </a:r>
          </a:p>
          <a:p>
            <a:pPr>
              <a:spcBef>
                <a:spcPts val="1200"/>
              </a:spcBef>
            </a:pPr>
            <a:r>
              <a:rPr lang="fr-CH" sz="2000" dirty="0"/>
              <a:t>La recombinaison de gènes séquentielle et l’exclusion allélique garantissent que chaque cellules B ou T mature n’exprime qu’un seu</a:t>
            </a:r>
            <a:r>
              <a:rPr lang="fr-CH" dirty="0"/>
              <a:t>l récepteur d’antigène. </a:t>
            </a:r>
          </a:p>
          <a:p>
            <a:pPr>
              <a:spcBef>
                <a:spcPts val="1200"/>
              </a:spcBef>
            </a:pPr>
            <a:r>
              <a:rPr lang="fr-CH" sz="2000" dirty="0"/>
              <a:t>La sélection négative garantit que des cellules B ou T à forte affinité pour des antigènes du soi soient bloqués: </a:t>
            </a:r>
            <a:r>
              <a:rPr lang="fr-CH" dirty="0"/>
              <a:t>soit en mourant, soit en réactivant la recombinase VDJ afin de produire une nouvelle chaine légère. </a:t>
            </a:r>
          </a:p>
          <a:p>
            <a:pPr>
              <a:spcBef>
                <a:spcPts val="1200"/>
              </a:spcBef>
            </a:pPr>
            <a:r>
              <a:rPr lang="fr-CH" sz="2000" dirty="0"/>
              <a:t>La sélection positive garantit que les molécules de TCR reconnaissent le MHC du soi </a:t>
            </a:r>
            <a:r>
              <a:rPr lang="fr-CH" dirty="0"/>
              <a:t>et aboutit à la production de cellules T CD4 ou CD8 simple-positives. </a:t>
            </a:r>
          </a:p>
          <a:p>
            <a:pPr>
              <a:spcBef>
                <a:spcPts val="1200"/>
              </a:spcBef>
            </a:pPr>
            <a:endParaRPr lang="fr-CH" sz="2000" dirty="0"/>
          </a:p>
        </p:txBody>
      </p:sp>
    </p:spTree>
    <p:extLst>
      <p:ext uri="{BB962C8B-B14F-4D97-AF65-F5344CB8AC3E}">
        <p14:creationId xmlns:p14="http://schemas.microsoft.com/office/powerpoint/2010/main" val="24010338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049461"/>
          </a:xfrm>
        </p:spPr>
        <p:txBody>
          <a:bodyPr>
            <a:normAutofit/>
          </a:bodyPr>
          <a:lstStyle/>
          <a:p>
            <a:br>
              <a:rPr lang="fr-CH" sz="3600" dirty="0"/>
            </a:br>
            <a:r>
              <a:rPr lang="fr-CH" sz="3600" dirty="0"/>
              <a:t>3.3. Organes and tissus du système immunitaire</a:t>
            </a:r>
          </a:p>
        </p:txBody>
      </p:sp>
      <p:sp>
        <p:nvSpPr>
          <p:cNvPr id="3" name="Text Placeholder 2"/>
          <p:cNvSpPr>
            <a:spLocks noGrp="1"/>
          </p:cNvSpPr>
          <p:nvPr>
            <p:ph type="body" idx="1"/>
          </p:nvPr>
        </p:nvSpPr>
        <p:spPr>
          <a:xfrm>
            <a:off x="623888" y="3759200"/>
            <a:ext cx="7886700" cy="3278629"/>
          </a:xfrm>
        </p:spPr>
        <p:txBody>
          <a:bodyPr>
            <a:normAutofit/>
          </a:bodyPr>
          <a:lstStyle/>
          <a:p>
            <a:pPr marL="285750" indent="-285750">
              <a:spcBef>
                <a:spcPts val="0"/>
              </a:spcBef>
              <a:buFont typeface="Arial" panose="020B0604020202020204" pitchFamily="34" charset="0"/>
              <a:buChar char="•"/>
            </a:pPr>
            <a:r>
              <a:rPr lang="fr-CH" sz="2000" b="1" dirty="0"/>
              <a:t>Organes lymphoïdes primaires</a:t>
            </a:r>
          </a:p>
          <a:p>
            <a:pPr marL="742950" lvl="1" indent="-285750">
              <a:spcBef>
                <a:spcPts val="0"/>
              </a:spcBef>
              <a:buFont typeface="Arial" panose="020B0604020202020204" pitchFamily="34" charset="0"/>
              <a:buChar char="•"/>
            </a:pPr>
            <a:r>
              <a:rPr lang="fr-CH" sz="1600" dirty="0">
                <a:solidFill>
                  <a:schemeClr val="tx1"/>
                </a:solidFill>
              </a:rPr>
              <a:t>moelle osseuse</a:t>
            </a:r>
          </a:p>
          <a:p>
            <a:pPr marL="742950" lvl="1" indent="-285750">
              <a:spcBef>
                <a:spcPts val="0"/>
              </a:spcBef>
              <a:buFont typeface="Arial" panose="020B0604020202020204" pitchFamily="34" charset="0"/>
              <a:buChar char="•"/>
            </a:pPr>
            <a:r>
              <a:rPr lang="fr-CH" sz="1600" dirty="0">
                <a:solidFill>
                  <a:schemeClr val="tx1"/>
                </a:solidFill>
              </a:rPr>
              <a:t>Thymus</a:t>
            </a:r>
          </a:p>
          <a:p>
            <a:pPr marL="285750" indent="-285750">
              <a:spcBef>
                <a:spcPts val="0"/>
              </a:spcBef>
              <a:buFont typeface="Arial" panose="020B0604020202020204" pitchFamily="34" charset="0"/>
              <a:buChar char="•"/>
            </a:pPr>
            <a:r>
              <a:rPr lang="fr-CH" sz="2000" b="1" dirty="0"/>
              <a:t>Organes lymphoïdes secondaires</a:t>
            </a:r>
          </a:p>
          <a:p>
            <a:pPr marL="742950" lvl="1" indent="-285750">
              <a:spcBef>
                <a:spcPts val="0"/>
              </a:spcBef>
              <a:buFont typeface="Arial" panose="020B0604020202020204" pitchFamily="34" charset="0"/>
              <a:buChar char="•"/>
            </a:pPr>
            <a:r>
              <a:rPr lang="fr-CH" sz="1600" dirty="0">
                <a:solidFill>
                  <a:schemeClr val="tx1"/>
                </a:solidFill>
              </a:rPr>
              <a:t>Ganglions lymphatiques</a:t>
            </a:r>
          </a:p>
          <a:p>
            <a:pPr marL="742950" lvl="1" indent="-285750">
              <a:spcBef>
                <a:spcPts val="0"/>
              </a:spcBef>
              <a:buFont typeface="Arial" panose="020B0604020202020204" pitchFamily="34" charset="0"/>
              <a:buChar char="•"/>
            </a:pPr>
            <a:r>
              <a:rPr lang="fr-CH" sz="1600" dirty="0">
                <a:solidFill>
                  <a:schemeClr val="tx1"/>
                </a:solidFill>
              </a:rPr>
              <a:t>Rate</a:t>
            </a:r>
          </a:p>
          <a:p>
            <a:pPr marL="742950" lvl="1" indent="-285750">
              <a:spcBef>
                <a:spcPts val="0"/>
              </a:spcBef>
              <a:buFont typeface="Arial" panose="020B0604020202020204" pitchFamily="34" charset="0"/>
              <a:buChar char="•"/>
            </a:pPr>
            <a:r>
              <a:rPr lang="fr-CH" sz="1600" dirty="0">
                <a:solidFill>
                  <a:schemeClr val="tx1"/>
                </a:solidFill>
              </a:rPr>
              <a:t>Tissue lymphatique associé aux muqueuses (MALT)</a:t>
            </a:r>
          </a:p>
        </p:txBody>
      </p:sp>
    </p:spTree>
    <p:extLst>
      <p:ext uri="{BB962C8B-B14F-4D97-AF65-F5344CB8AC3E}">
        <p14:creationId xmlns:p14="http://schemas.microsoft.com/office/powerpoint/2010/main" val="7535392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4AB3C-1FCC-4961-AA04-FBC8A333556A}"/>
              </a:ext>
            </a:extLst>
          </p:cNvPr>
          <p:cNvSpPr>
            <a:spLocks noGrp="1"/>
          </p:cNvSpPr>
          <p:nvPr>
            <p:ph type="title"/>
          </p:nvPr>
        </p:nvSpPr>
        <p:spPr/>
        <p:txBody>
          <a:bodyPr>
            <a:normAutofit/>
          </a:bodyPr>
          <a:lstStyle/>
          <a:p>
            <a:r>
              <a:rPr lang="fr-CH" dirty="0"/>
              <a:t>Organes lymphoïdes primaires</a:t>
            </a:r>
          </a:p>
        </p:txBody>
      </p:sp>
      <p:sp>
        <p:nvSpPr>
          <p:cNvPr id="3" name="Content Placeholder 2">
            <a:extLst>
              <a:ext uri="{FF2B5EF4-FFF2-40B4-BE49-F238E27FC236}">
                <a16:creationId xmlns:a16="http://schemas.microsoft.com/office/drawing/2014/main" id="{EB794F15-A3C8-46F1-A4ED-A2ABFFD5627C}"/>
              </a:ext>
            </a:extLst>
          </p:cNvPr>
          <p:cNvSpPr>
            <a:spLocks noGrp="1"/>
          </p:cNvSpPr>
          <p:nvPr>
            <p:ph idx="1"/>
          </p:nvPr>
        </p:nvSpPr>
        <p:spPr>
          <a:xfrm>
            <a:off x="233629" y="1385861"/>
            <a:ext cx="4509059" cy="5365216"/>
          </a:xfrm>
        </p:spPr>
        <p:txBody>
          <a:bodyPr/>
          <a:lstStyle/>
          <a:p>
            <a:pPr marL="0" indent="0">
              <a:buNone/>
            </a:pPr>
            <a:r>
              <a:rPr lang="fr-CH" dirty="0"/>
              <a:t>Les organes lymphoïdes sont organisés en organes primaires et secondaires (périphériques).</a:t>
            </a:r>
          </a:p>
          <a:p>
            <a:pPr marL="0" indent="0">
              <a:buNone/>
            </a:pPr>
            <a:r>
              <a:rPr lang="fr-CH" b="1" dirty="0">
                <a:solidFill>
                  <a:srgbClr val="C00000"/>
                </a:solidFill>
              </a:rPr>
              <a:t>Les organes lymphoïdes primaires</a:t>
            </a:r>
            <a:r>
              <a:rPr lang="fr-CH" dirty="0"/>
              <a:t> sont les sites d’origine des leucocytes et incluent</a:t>
            </a:r>
          </a:p>
          <a:p>
            <a:r>
              <a:rPr lang="fr-CH" dirty="0"/>
              <a:t>la </a:t>
            </a:r>
            <a:r>
              <a:rPr lang="fr-CH" b="1" dirty="0"/>
              <a:t>moelle osseuse</a:t>
            </a:r>
            <a:r>
              <a:rPr lang="fr-CH" dirty="0"/>
              <a:t>, où a lieu l’hématopoïèse et où sont générés les lymphocytes B</a:t>
            </a:r>
          </a:p>
          <a:p>
            <a:r>
              <a:rPr lang="fr-CH" dirty="0"/>
              <a:t>le </a:t>
            </a:r>
            <a:r>
              <a:rPr lang="fr-CH" b="1" dirty="0"/>
              <a:t>thymus</a:t>
            </a:r>
            <a:r>
              <a:rPr lang="fr-CH" dirty="0"/>
              <a:t>, où les cellules T prolifèrent, se différencient et maturent</a:t>
            </a:r>
          </a:p>
        </p:txBody>
      </p:sp>
      <p:pic>
        <p:nvPicPr>
          <p:cNvPr id="4" name="Picture 10">
            <a:extLst>
              <a:ext uri="{FF2B5EF4-FFF2-40B4-BE49-F238E27FC236}">
                <a16:creationId xmlns:a16="http://schemas.microsoft.com/office/drawing/2014/main" id="{4AEAC2B5-A8B7-4194-ACA6-2D5446DB1E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52" t="4012" r="3464" b="13375"/>
          <a:stretch/>
        </p:blipFill>
        <p:spPr bwMode="auto">
          <a:xfrm>
            <a:off x="4859731" y="1385861"/>
            <a:ext cx="4108704" cy="440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47838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14894-5498-4A14-A08F-CBA7BE8BF680}"/>
              </a:ext>
            </a:extLst>
          </p:cNvPr>
          <p:cNvSpPr>
            <a:spLocks noGrp="1"/>
          </p:cNvSpPr>
          <p:nvPr>
            <p:ph type="title"/>
          </p:nvPr>
        </p:nvSpPr>
        <p:spPr/>
        <p:txBody>
          <a:bodyPr>
            <a:normAutofit/>
          </a:bodyPr>
          <a:lstStyle/>
          <a:p>
            <a:r>
              <a:rPr lang="fr-CH" dirty="0"/>
              <a:t>Génération des lignées de leucocytes</a:t>
            </a:r>
          </a:p>
        </p:txBody>
      </p:sp>
      <p:sp>
        <p:nvSpPr>
          <p:cNvPr id="3" name="Content Placeholder 2">
            <a:extLst>
              <a:ext uri="{FF2B5EF4-FFF2-40B4-BE49-F238E27FC236}">
                <a16:creationId xmlns:a16="http://schemas.microsoft.com/office/drawing/2014/main" id="{87BDBB5C-4C4B-4A07-BC7A-CC5CB13E9C7C}"/>
              </a:ext>
            </a:extLst>
          </p:cNvPr>
          <p:cNvSpPr>
            <a:spLocks noGrp="1"/>
          </p:cNvSpPr>
          <p:nvPr>
            <p:ph idx="1"/>
          </p:nvPr>
        </p:nvSpPr>
        <p:spPr/>
        <p:txBody>
          <a:bodyPr>
            <a:normAutofit/>
          </a:bodyPr>
          <a:lstStyle/>
          <a:p>
            <a:r>
              <a:rPr lang="fr-CH" sz="1800" dirty="0"/>
              <a:t>Tous les leucocytes en circulation dans le sang dérivent de cellules souches dans la moelle osseuse. </a:t>
            </a:r>
          </a:p>
          <a:p>
            <a:r>
              <a:rPr lang="fr-CH" sz="1800" dirty="0"/>
              <a:t>Le processus de différenciation et de maturation des leucocytes à partir de cellules souches s’appelle l’hématopoïèse.</a:t>
            </a:r>
          </a:p>
          <a:p>
            <a:r>
              <a:rPr lang="fr-CH" sz="1800" dirty="0"/>
              <a:t>L’ </a:t>
            </a:r>
            <a:r>
              <a:rPr lang="fr-CH" sz="1800" b="1" dirty="0"/>
              <a:t>hématopoïèse</a:t>
            </a:r>
            <a:r>
              <a:rPr lang="fr-CH" sz="1800" dirty="0"/>
              <a:t> comporte deux bras majeurs:</a:t>
            </a:r>
          </a:p>
          <a:p>
            <a:pPr lvl="1"/>
            <a:r>
              <a:rPr lang="fr-CH" sz="1800" dirty="0"/>
              <a:t>la </a:t>
            </a:r>
            <a:r>
              <a:rPr lang="fr-CH" sz="1800" b="1" dirty="0"/>
              <a:t>lymphopoïèse</a:t>
            </a:r>
            <a:r>
              <a:rPr lang="fr-CH" sz="1800" dirty="0"/>
              <a:t>, qui génère les lymphocytes</a:t>
            </a:r>
          </a:p>
          <a:p>
            <a:pPr lvl="1"/>
            <a:r>
              <a:rPr lang="fr-CH" dirty="0"/>
              <a:t>l</a:t>
            </a:r>
            <a:r>
              <a:rPr lang="fr-CH" sz="1800" dirty="0"/>
              <a:t>a </a:t>
            </a:r>
            <a:r>
              <a:rPr lang="fr-CH" b="1" dirty="0"/>
              <a:t>myélopoïèse</a:t>
            </a:r>
            <a:r>
              <a:rPr lang="fr-CH" sz="1800" dirty="0"/>
              <a:t>, qui génère </a:t>
            </a:r>
          </a:p>
          <a:p>
            <a:pPr lvl="2"/>
            <a:r>
              <a:rPr lang="fr-CH" dirty="0"/>
              <a:t>granulocytes</a:t>
            </a:r>
          </a:p>
          <a:p>
            <a:pPr lvl="2"/>
            <a:r>
              <a:rPr lang="fr-CH" dirty="0"/>
              <a:t>monocytes</a:t>
            </a:r>
          </a:p>
          <a:p>
            <a:pPr lvl="2"/>
            <a:r>
              <a:rPr lang="fr-CH" dirty="0" err="1"/>
              <a:t>DCs</a:t>
            </a:r>
            <a:endParaRPr lang="fr-CH" dirty="0"/>
          </a:p>
          <a:p>
            <a:pPr lvl="2"/>
            <a:r>
              <a:rPr lang="fr-CH" dirty="0"/>
              <a:t>plaquettes</a:t>
            </a:r>
          </a:p>
          <a:p>
            <a:pPr lvl="2"/>
            <a:r>
              <a:rPr lang="fr-CH" dirty="0"/>
              <a:t>érythrocytes</a:t>
            </a:r>
          </a:p>
        </p:txBody>
      </p:sp>
      <p:pic>
        <p:nvPicPr>
          <p:cNvPr id="4" name="5499_A_3_movie.mp4">
            <a:hlinkClick r:id="" action="ppaction://media"/>
            <a:extLst>
              <a:ext uri="{FF2B5EF4-FFF2-40B4-BE49-F238E27FC236}">
                <a16:creationId xmlns:a16="http://schemas.microsoft.com/office/drawing/2014/main" id="{8FA80917-6EE7-4929-A20B-7F9BA075AE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63660" y="3059401"/>
            <a:ext cx="6180340" cy="3345538"/>
          </a:xfrm>
          <a:prstGeom prst="rect">
            <a:avLst/>
          </a:prstGeom>
        </p:spPr>
      </p:pic>
    </p:spTree>
    <p:extLst>
      <p:ext uri="{BB962C8B-B14F-4D97-AF65-F5344CB8AC3E}">
        <p14:creationId xmlns:p14="http://schemas.microsoft.com/office/powerpoint/2010/main" val="4799053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014B-EF66-495C-9F20-ACC4EFD916C9}"/>
              </a:ext>
            </a:extLst>
          </p:cNvPr>
          <p:cNvSpPr>
            <a:spLocks noGrp="1"/>
          </p:cNvSpPr>
          <p:nvPr>
            <p:ph type="title"/>
          </p:nvPr>
        </p:nvSpPr>
        <p:spPr/>
        <p:txBody>
          <a:bodyPr/>
          <a:lstStyle/>
          <a:p>
            <a:r>
              <a:rPr lang="fr-CH" dirty="0"/>
              <a:t>La moelle osseuse rouge: lymphopoïèse</a:t>
            </a:r>
          </a:p>
        </p:txBody>
      </p:sp>
      <p:sp>
        <p:nvSpPr>
          <p:cNvPr id="3" name="Content Placeholder 2">
            <a:extLst>
              <a:ext uri="{FF2B5EF4-FFF2-40B4-BE49-F238E27FC236}">
                <a16:creationId xmlns:a16="http://schemas.microsoft.com/office/drawing/2014/main" id="{CE9D248D-68E3-4E5B-87B2-C4C47021EF5A}"/>
              </a:ext>
            </a:extLst>
          </p:cNvPr>
          <p:cNvSpPr>
            <a:spLocks noGrp="1"/>
          </p:cNvSpPr>
          <p:nvPr>
            <p:ph sz="half" idx="1"/>
          </p:nvPr>
        </p:nvSpPr>
        <p:spPr>
          <a:xfrm>
            <a:off x="265239" y="1591659"/>
            <a:ext cx="3886200" cy="4351338"/>
          </a:xfrm>
        </p:spPr>
        <p:txBody>
          <a:bodyPr>
            <a:normAutofit/>
          </a:bodyPr>
          <a:lstStyle/>
          <a:p>
            <a:r>
              <a:rPr lang="fr-CH" dirty="0"/>
              <a:t>située dans les cavités des os</a:t>
            </a:r>
          </a:p>
          <a:p>
            <a:r>
              <a:rPr lang="fr-CH" dirty="0"/>
              <a:t>rouge (hématopoïétique) ou jaune (graisse, cartilage, et os)</a:t>
            </a:r>
          </a:p>
          <a:p>
            <a:r>
              <a:rPr lang="fr-CH" dirty="0"/>
              <a:t>composée d’un stroma de fibres réticulaires où résident les cellules hématopoïétiques </a:t>
            </a:r>
          </a:p>
          <a:p>
            <a:r>
              <a:rPr lang="fr-CH" dirty="0"/>
              <a:t>site de l’hématopoïèse adulte</a:t>
            </a:r>
          </a:p>
          <a:p>
            <a:r>
              <a:rPr lang="fr-CH" dirty="0"/>
              <a:t>lieu où les lymphocytes B se différentient et acquièrent des récepteurs spécifiques d’antigène </a:t>
            </a:r>
          </a:p>
          <a:p>
            <a:r>
              <a:rPr lang="fr-CH" dirty="0"/>
              <a:t>lieu où les cellules B auto-réactives sont éliminées</a:t>
            </a:r>
          </a:p>
        </p:txBody>
      </p:sp>
      <p:pic>
        <p:nvPicPr>
          <p:cNvPr id="5" name="Picture 1">
            <a:extLst>
              <a:ext uri="{FF2B5EF4-FFF2-40B4-BE49-F238E27FC236}">
                <a16:creationId xmlns:a16="http://schemas.microsoft.com/office/drawing/2014/main" id="{C8961863-49B8-4227-85A3-35E61AE83AB3}"/>
              </a:ext>
            </a:extLst>
          </p:cNvPr>
          <p:cNvPicPr>
            <a:picLocks noChangeAspect="1"/>
          </p:cNvPicPr>
          <p:nvPr/>
        </p:nvPicPr>
        <p:blipFill rotWithShape="1">
          <a:blip r:embed="rId4">
            <a:extLst>
              <a:ext uri="{28A0092B-C50C-407E-A947-70E740481C1C}">
                <a14:useLocalDpi xmlns:a14="http://schemas.microsoft.com/office/drawing/2010/main" val="0"/>
              </a:ext>
            </a:extLst>
          </a:blip>
          <a:srcRect l="1352" t="4500" r="15753" b="1680"/>
          <a:stretch/>
        </p:blipFill>
        <p:spPr bwMode="auto">
          <a:xfrm>
            <a:off x="4234854" y="989186"/>
            <a:ext cx="1658112" cy="3002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5499_A_3_movie.mp4">
            <a:hlinkClick r:id="" action="ppaction://media"/>
            <a:extLst>
              <a:ext uri="{FF2B5EF4-FFF2-40B4-BE49-F238E27FC236}">
                <a16:creationId xmlns:a16="http://schemas.microsoft.com/office/drawing/2014/main" id="{2E6474B9-4CD0-4A16-8B9F-4AE369C39B2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40991" y="4127237"/>
            <a:ext cx="4712145" cy="2550776"/>
          </a:xfrm>
          <a:prstGeom prst="rect">
            <a:avLst/>
          </a:prstGeom>
        </p:spPr>
      </p:pic>
      <p:pic>
        <p:nvPicPr>
          <p:cNvPr id="7" name="Image 7" descr="Capture d’écran 2017-09-27 à 13.50.33.png">
            <a:extLst>
              <a:ext uri="{FF2B5EF4-FFF2-40B4-BE49-F238E27FC236}">
                <a16:creationId xmlns:a16="http://schemas.microsoft.com/office/drawing/2014/main" id="{04DC1FC5-DD1D-4521-B9C1-78C39741E0C6}"/>
              </a:ext>
            </a:extLst>
          </p:cNvPr>
          <p:cNvPicPr>
            <a:picLocks noChangeAspect="1"/>
          </p:cNvPicPr>
          <p:nvPr/>
        </p:nvPicPr>
        <p:blipFill rotWithShape="1">
          <a:blip r:embed="rId6">
            <a:extLst>
              <a:ext uri="{28A0092B-C50C-407E-A947-70E740481C1C}">
                <a14:useLocalDpi xmlns:a14="http://schemas.microsoft.com/office/drawing/2010/main" val="0"/>
              </a:ext>
            </a:extLst>
          </a:blip>
          <a:srcRect l="14920" r="8013"/>
          <a:stretch/>
        </p:blipFill>
        <p:spPr>
          <a:xfrm>
            <a:off x="6174036" y="1168543"/>
            <a:ext cx="1316875" cy="2643909"/>
          </a:xfrm>
          <a:prstGeom prst="rect">
            <a:avLst/>
          </a:prstGeom>
        </p:spPr>
      </p:pic>
      <p:sp>
        <p:nvSpPr>
          <p:cNvPr id="8" name="TextBox 4">
            <a:extLst>
              <a:ext uri="{FF2B5EF4-FFF2-40B4-BE49-F238E27FC236}">
                <a16:creationId xmlns:a16="http://schemas.microsoft.com/office/drawing/2014/main" id="{590D62C9-6D0C-4D7D-B571-EA7862CF182E}"/>
              </a:ext>
            </a:extLst>
          </p:cNvPr>
          <p:cNvSpPr txBox="1">
            <a:spLocks noChangeArrowheads="1"/>
          </p:cNvSpPr>
          <p:nvPr/>
        </p:nvSpPr>
        <p:spPr bwMode="auto">
          <a:xfrm>
            <a:off x="6858083" y="1080278"/>
            <a:ext cx="200381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r>
              <a:rPr lang="fr-CH" sz="1600" b="0" dirty="0">
                <a:latin typeface="+mn-lt"/>
              </a:rPr>
              <a:t>Moelle osseuse rouge</a:t>
            </a:r>
          </a:p>
        </p:txBody>
      </p:sp>
      <p:sp>
        <p:nvSpPr>
          <p:cNvPr id="9" name="TextBox 11">
            <a:extLst>
              <a:ext uri="{FF2B5EF4-FFF2-40B4-BE49-F238E27FC236}">
                <a16:creationId xmlns:a16="http://schemas.microsoft.com/office/drawing/2014/main" id="{5572E222-0C42-4A14-AB52-A256C75CD86C}"/>
              </a:ext>
            </a:extLst>
          </p:cNvPr>
          <p:cNvSpPr txBox="1">
            <a:spLocks noChangeArrowheads="1"/>
          </p:cNvSpPr>
          <p:nvPr/>
        </p:nvSpPr>
        <p:spPr bwMode="auto">
          <a:xfrm>
            <a:off x="7161079" y="2149208"/>
            <a:ext cx="1792058"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r>
              <a:rPr lang="fr-CH" sz="1600" b="0" dirty="0">
                <a:latin typeface="+mn-lt"/>
              </a:rPr>
              <a:t>Moelle osseuse spongiforme</a:t>
            </a:r>
          </a:p>
        </p:txBody>
      </p:sp>
      <p:sp>
        <p:nvSpPr>
          <p:cNvPr id="10" name="TextBox 12">
            <a:extLst>
              <a:ext uri="{FF2B5EF4-FFF2-40B4-BE49-F238E27FC236}">
                <a16:creationId xmlns:a16="http://schemas.microsoft.com/office/drawing/2014/main" id="{E84C7DC0-B05E-4A00-B434-8E325C916C39}"/>
              </a:ext>
            </a:extLst>
          </p:cNvPr>
          <p:cNvSpPr txBox="1">
            <a:spLocks noChangeArrowheads="1"/>
          </p:cNvSpPr>
          <p:nvPr/>
        </p:nvSpPr>
        <p:spPr bwMode="auto">
          <a:xfrm>
            <a:off x="6897096" y="2936367"/>
            <a:ext cx="198644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r>
              <a:rPr lang="fr-CH" sz="1600" b="0" dirty="0">
                <a:latin typeface="+mn-lt"/>
              </a:rPr>
              <a:t>Moelle osseuse jaune</a:t>
            </a:r>
          </a:p>
        </p:txBody>
      </p:sp>
      <p:cxnSp>
        <p:nvCxnSpPr>
          <p:cNvPr id="12" name="Straight Arrow Connector 11">
            <a:extLst>
              <a:ext uri="{FF2B5EF4-FFF2-40B4-BE49-F238E27FC236}">
                <a16:creationId xmlns:a16="http://schemas.microsoft.com/office/drawing/2014/main" id="{CCD1D5AA-0E63-4D0C-B11E-9C982715195E}"/>
              </a:ext>
            </a:extLst>
          </p:cNvPr>
          <p:cNvCxnSpPr>
            <a:stCxn id="8" idx="2"/>
          </p:cNvCxnSpPr>
          <p:nvPr/>
        </p:nvCxnSpPr>
        <p:spPr>
          <a:xfrm flipH="1">
            <a:off x="7161086" y="1418832"/>
            <a:ext cx="698906" cy="32462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 name="Straight Arrow Connector 13">
            <a:extLst>
              <a:ext uri="{FF2B5EF4-FFF2-40B4-BE49-F238E27FC236}">
                <a16:creationId xmlns:a16="http://schemas.microsoft.com/office/drawing/2014/main" id="{5CDABC5B-D319-4E23-AB0A-1739EB231AC1}"/>
              </a:ext>
            </a:extLst>
          </p:cNvPr>
          <p:cNvCxnSpPr>
            <a:stCxn id="10" idx="1"/>
          </p:cNvCxnSpPr>
          <p:nvPr/>
        </p:nvCxnSpPr>
        <p:spPr>
          <a:xfrm flipH="1" flipV="1">
            <a:off x="6669024" y="2840736"/>
            <a:ext cx="228072" cy="26490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7948625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014B-EF66-495C-9F20-ACC4EFD916C9}"/>
              </a:ext>
            </a:extLst>
          </p:cNvPr>
          <p:cNvSpPr>
            <a:spLocks noGrp="1"/>
          </p:cNvSpPr>
          <p:nvPr>
            <p:ph type="title"/>
          </p:nvPr>
        </p:nvSpPr>
        <p:spPr/>
        <p:txBody>
          <a:bodyPr/>
          <a:lstStyle/>
          <a:p>
            <a:r>
              <a:rPr lang="fr-CH"/>
              <a:t>Structure du thymus</a:t>
            </a:r>
          </a:p>
        </p:txBody>
      </p:sp>
      <p:sp>
        <p:nvSpPr>
          <p:cNvPr id="3" name="Content Placeholder 2">
            <a:extLst>
              <a:ext uri="{FF2B5EF4-FFF2-40B4-BE49-F238E27FC236}">
                <a16:creationId xmlns:a16="http://schemas.microsoft.com/office/drawing/2014/main" id="{CE9D248D-68E3-4E5B-87B2-C4C47021EF5A}"/>
              </a:ext>
            </a:extLst>
          </p:cNvPr>
          <p:cNvSpPr>
            <a:spLocks noGrp="1"/>
          </p:cNvSpPr>
          <p:nvPr>
            <p:ph sz="half" idx="1"/>
          </p:nvPr>
        </p:nvSpPr>
        <p:spPr>
          <a:xfrm>
            <a:off x="208878" y="1698941"/>
            <a:ext cx="3886200" cy="4351338"/>
          </a:xfrm>
        </p:spPr>
        <p:txBody>
          <a:bodyPr>
            <a:normAutofit lnSpcReduction="10000"/>
          </a:bodyPr>
          <a:lstStyle/>
          <a:p>
            <a:r>
              <a:rPr lang="fr-CH" dirty="0"/>
              <a:t>Le thymus agit comme l’organe lymphoïde primaire pour le développement des cellules T.</a:t>
            </a:r>
          </a:p>
          <a:p>
            <a:r>
              <a:rPr lang="fr-CH" dirty="0"/>
              <a:t>Le thymus adulte des mammifères est un organe de forme pyramidale composé de deux lobes structuralement identiques. </a:t>
            </a:r>
          </a:p>
          <a:p>
            <a:r>
              <a:rPr lang="fr-CH" dirty="0"/>
              <a:t>Chaque lobule se compose d’une zone corticale et d’une zone médullaire. </a:t>
            </a:r>
          </a:p>
          <a:p>
            <a:r>
              <a:rPr lang="fr-CH" dirty="0"/>
              <a:t>Le stroma thymique se compose d’un réseau de cellules épithéliales qui participent à la sélection positive et négative. </a:t>
            </a:r>
          </a:p>
          <a:p>
            <a:endParaRPr lang="fr-CH" dirty="0"/>
          </a:p>
        </p:txBody>
      </p:sp>
      <p:pic>
        <p:nvPicPr>
          <p:cNvPr id="13" name="Picture 1">
            <a:extLst>
              <a:ext uri="{FF2B5EF4-FFF2-40B4-BE49-F238E27FC236}">
                <a16:creationId xmlns:a16="http://schemas.microsoft.com/office/drawing/2014/main" id="{CE196FF4-3127-442D-B461-71C1E37286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00377" y="914082"/>
            <a:ext cx="1655762" cy="1655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CC5E994E-175D-45DD-A2F2-CC6963FAD7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00377" y="2688589"/>
            <a:ext cx="3302000" cy="395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F87F2C96-6D16-497F-ACAF-3AFAFF8DFB88}"/>
              </a:ext>
            </a:extLst>
          </p:cNvPr>
          <p:cNvSpPr/>
          <p:nvPr/>
        </p:nvSpPr>
        <p:spPr>
          <a:xfrm>
            <a:off x="7607676" y="2688589"/>
            <a:ext cx="1336823" cy="2581911"/>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000" b="1" dirty="0">
                <a:solidFill>
                  <a:schemeClr val="tx1"/>
                </a:solidFill>
              </a:rPr>
              <a:t>Zone corticale</a:t>
            </a:r>
          </a:p>
        </p:txBody>
      </p:sp>
      <p:sp>
        <p:nvSpPr>
          <p:cNvPr id="17" name="Rectangle 16">
            <a:extLst>
              <a:ext uri="{FF2B5EF4-FFF2-40B4-BE49-F238E27FC236}">
                <a16:creationId xmlns:a16="http://schemas.microsoft.com/office/drawing/2014/main" id="{700A37F0-6B83-4D1F-875F-5117401FA0E3}"/>
              </a:ext>
            </a:extLst>
          </p:cNvPr>
          <p:cNvSpPr/>
          <p:nvPr/>
        </p:nvSpPr>
        <p:spPr>
          <a:xfrm>
            <a:off x="7607676" y="5363139"/>
            <a:ext cx="1336823" cy="1284675"/>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000" b="1" dirty="0">
                <a:solidFill>
                  <a:schemeClr val="tx1"/>
                </a:solidFill>
              </a:rPr>
              <a:t>Zone médullaire</a:t>
            </a:r>
          </a:p>
        </p:txBody>
      </p:sp>
      <p:sp>
        <p:nvSpPr>
          <p:cNvPr id="8" name="TextBox 4">
            <a:extLst>
              <a:ext uri="{FF2B5EF4-FFF2-40B4-BE49-F238E27FC236}">
                <a16:creationId xmlns:a16="http://schemas.microsoft.com/office/drawing/2014/main" id="{590D62C9-6D0C-4D7D-B571-EA7862CF182E}"/>
              </a:ext>
            </a:extLst>
          </p:cNvPr>
          <p:cNvSpPr txBox="1">
            <a:spLocks noChangeArrowheads="1"/>
          </p:cNvSpPr>
          <p:nvPr/>
        </p:nvSpPr>
        <p:spPr bwMode="auto">
          <a:xfrm>
            <a:off x="4604411" y="3046254"/>
            <a:ext cx="215822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r>
              <a:rPr lang="fr-CH" sz="1400" b="0" dirty="0">
                <a:latin typeface="+mn-lt"/>
              </a:rPr>
              <a:t>Cellule épithéliale corticale</a:t>
            </a:r>
          </a:p>
        </p:txBody>
      </p:sp>
      <p:sp>
        <p:nvSpPr>
          <p:cNvPr id="10" name="TextBox 12">
            <a:extLst>
              <a:ext uri="{FF2B5EF4-FFF2-40B4-BE49-F238E27FC236}">
                <a16:creationId xmlns:a16="http://schemas.microsoft.com/office/drawing/2014/main" id="{E84C7DC0-B05E-4A00-B434-8E325C916C39}"/>
              </a:ext>
            </a:extLst>
          </p:cNvPr>
          <p:cNvSpPr txBox="1">
            <a:spLocks noChangeArrowheads="1"/>
          </p:cNvSpPr>
          <p:nvPr/>
        </p:nvSpPr>
        <p:spPr bwMode="auto">
          <a:xfrm>
            <a:off x="5844780" y="3661704"/>
            <a:ext cx="103310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r>
              <a:rPr lang="fr-CH" sz="1400" b="0">
                <a:latin typeface="+mn-lt"/>
              </a:rPr>
              <a:t>thymocytes</a:t>
            </a:r>
          </a:p>
        </p:txBody>
      </p:sp>
      <p:cxnSp>
        <p:nvCxnSpPr>
          <p:cNvPr id="12" name="Straight Arrow Connector 11">
            <a:extLst>
              <a:ext uri="{FF2B5EF4-FFF2-40B4-BE49-F238E27FC236}">
                <a16:creationId xmlns:a16="http://schemas.microsoft.com/office/drawing/2014/main" id="{CCD1D5AA-0E63-4D0C-B11E-9C982715195E}"/>
              </a:ext>
            </a:extLst>
          </p:cNvPr>
          <p:cNvCxnSpPr>
            <a:cxnSpLocks/>
            <a:stCxn id="8" idx="2"/>
          </p:cNvCxnSpPr>
          <p:nvPr/>
        </p:nvCxnSpPr>
        <p:spPr>
          <a:xfrm>
            <a:off x="5683521" y="3354031"/>
            <a:ext cx="887967" cy="20747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 name="Straight Arrow Connector 13">
            <a:extLst>
              <a:ext uri="{FF2B5EF4-FFF2-40B4-BE49-F238E27FC236}">
                <a16:creationId xmlns:a16="http://schemas.microsoft.com/office/drawing/2014/main" id="{5CDABC5B-D319-4E23-AB0A-1739EB231AC1}"/>
              </a:ext>
            </a:extLst>
          </p:cNvPr>
          <p:cNvCxnSpPr>
            <a:cxnSpLocks/>
            <a:stCxn id="10" idx="1"/>
          </p:cNvCxnSpPr>
          <p:nvPr/>
        </p:nvCxnSpPr>
        <p:spPr>
          <a:xfrm flipH="1">
            <a:off x="5587950" y="3815593"/>
            <a:ext cx="256830" cy="1538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3CE9618C-61CA-45A9-AF69-43B1CD730BAD}"/>
              </a:ext>
            </a:extLst>
          </p:cNvPr>
          <p:cNvCxnSpPr>
            <a:stCxn id="10" idx="1"/>
          </p:cNvCxnSpPr>
          <p:nvPr/>
        </p:nvCxnSpPr>
        <p:spPr>
          <a:xfrm flipH="1" flipV="1">
            <a:off x="5291328" y="3661705"/>
            <a:ext cx="553452" cy="15388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3" name="TextBox 4">
            <a:extLst>
              <a:ext uri="{FF2B5EF4-FFF2-40B4-BE49-F238E27FC236}">
                <a16:creationId xmlns:a16="http://schemas.microsoft.com/office/drawing/2014/main" id="{B6E6AF80-B79E-4F06-8660-FF91CBE26D2E}"/>
              </a:ext>
            </a:extLst>
          </p:cNvPr>
          <p:cNvSpPr txBox="1">
            <a:spLocks noChangeArrowheads="1"/>
          </p:cNvSpPr>
          <p:nvPr/>
        </p:nvSpPr>
        <p:spPr bwMode="auto">
          <a:xfrm>
            <a:off x="4464203" y="4390024"/>
            <a:ext cx="109241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r>
              <a:rPr lang="fr-CH" sz="1400" b="0">
                <a:latin typeface="+mn-lt"/>
              </a:rPr>
              <a:t>macrophage</a:t>
            </a:r>
          </a:p>
        </p:txBody>
      </p:sp>
      <p:cxnSp>
        <p:nvCxnSpPr>
          <p:cNvPr id="24" name="Straight Arrow Connector 23">
            <a:extLst>
              <a:ext uri="{FF2B5EF4-FFF2-40B4-BE49-F238E27FC236}">
                <a16:creationId xmlns:a16="http://schemas.microsoft.com/office/drawing/2014/main" id="{354CBBE8-93B7-4F32-96D9-C775720177FB}"/>
              </a:ext>
            </a:extLst>
          </p:cNvPr>
          <p:cNvCxnSpPr>
            <a:cxnSpLocks/>
            <a:stCxn id="23" idx="2"/>
          </p:cNvCxnSpPr>
          <p:nvPr/>
        </p:nvCxnSpPr>
        <p:spPr>
          <a:xfrm>
            <a:off x="5010411" y="4697801"/>
            <a:ext cx="577539" cy="14952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8" name="TextBox 4">
            <a:extLst>
              <a:ext uri="{FF2B5EF4-FFF2-40B4-BE49-F238E27FC236}">
                <a16:creationId xmlns:a16="http://schemas.microsoft.com/office/drawing/2014/main" id="{6EAF382B-BD70-463A-B6BB-839514992045}"/>
              </a:ext>
            </a:extLst>
          </p:cNvPr>
          <p:cNvSpPr txBox="1">
            <a:spLocks noChangeArrowheads="1"/>
          </p:cNvSpPr>
          <p:nvPr/>
        </p:nvSpPr>
        <p:spPr bwMode="auto">
          <a:xfrm>
            <a:off x="4200377" y="5582196"/>
            <a:ext cx="157927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r>
              <a:rPr lang="fr-CH" sz="1400" b="0" dirty="0">
                <a:latin typeface="+mn-lt"/>
              </a:rPr>
              <a:t>Cellule dendritique</a:t>
            </a:r>
          </a:p>
        </p:txBody>
      </p:sp>
      <p:cxnSp>
        <p:nvCxnSpPr>
          <p:cNvPr id="29" name="Straight Arrow Connector 28">
            <a:extLst>
              <a:ext uri="{FF2B5EF4-FFF2-40B4-BE49-F238E27FC236}">
                <a16:creationId xmlns:a16="http://schemas.microsoft.com/office/drawing/2014/main" id="{FD22CC13-BF6F-4C31-BB2B-19EBC4E97807}"/>
              </a:ext>
            </a:extLst>
          </p:cNvPr>
          <p:cNvCxnSpPr>
            <a:cxnSpLocks/>
            <a:stCxn id="28" idx="2"/>
          </p:cNvCxnSpPr>
          <p:nvPr/>
        </p:nvCxnSpPr>
        <p:spPr>
          <a:xfrm>
            <a:off x="4990016" y="5889973"/>
            <a:ext cx="84162" cy="14952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1" name="TextBox 4">
            <a:extLst>
              <a:ext uri="{FF2B5EF4-FFF2-40B4-BE49-F238E27FC236}">
                <a16:creationId xmlns:a16="http://schemas.microsoft.com/office/drawing/2014/main" id="{60449631-5989-4F66-BB64-BFEB589206FD}"/>
              </a:ext>
            </a:extLst>
          </p:cNvPr>
          <p:cNvSpPr txBox="1">
            <a:spLocks noChangeArrowheads="1"/>
          </p:cNvSpPr>
          <p:nvPr/>
        </p:nvSpPr>
        <p:spPr bwMode="auto">
          <a:xfrm>
            <a:off x="5291328" y="5363139"/>
            <a:ext cx="231589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b="1">
                <a:solidFill>
                  <a:schemeClr val="tx1"/>
                </a:solidFill>
                <a:latin typeface="Arial" charset="0"/>
                <a:ea typeface="MS PGothic" charset="0"/>
                <a:cs typeface="MS PGothic" charset="0"/>
              </a:defRPr>
            </a:lvl9pPr>
          </a:lstStyle>
          <a:p>
            <a:r>
              <a:rPr lang="fr-CH" sz="1400" b="0" dirty="0">
                <a:latin typeface="+mn-lt"/>
              </a:rPr>
              <a:t>Cellule épithéliale médullaire</a:t>
            </a:r>
          </a:p>
        </p:txBody>
      </p:sp>
      <p:cxnSp>
        <p:nvCxnSpPr>
          <p:cNvPr id="32" name="Straight Arrow Connector 31">
            <a:extLst>
              <a:ext uri="{FF2B5EF4-FFF2-40B4-BE49-F238E27FC236}">
                <a16:creationId xmlns:a16="http://schemas.microsoft.com/office/drawing/2014/main" id="{359DEC6A-6243-4E05-9F89-0678E360512F}"/>
              </a:ext>
            </a:extLst>
          </p:cNvPr>
          <p:cNvCxnSpPr>
            <a:cxnSpLocks/>
            <a:stCxn id="31" idx="2"/>
          </p:cNvCxnSpPr>
          <p:nvPr/>
        </p:nvCxnSpPr>
        <p:spPr>
          <a:xfrm flipH="1">
            <a:off x="6165134" y="5670916"/>
            <a:ext cx="284139" cy="14952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6705049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112F8-31D1-42F1-B577-7C21879E15E8}"/>
              </a:ext>
            </a:extLst>
          </p:cNvPr>
          <p:cNvSpPr>
            <a:spLocks noGrp="1"/>
          </p:cNvSpPr>
          <p:nvPr>
            <p:ph type="title"/>
          </p:nvPr>
        </p:nvSpPr>
        <p:spPr/>
        <p:txBody>
          <a:bodyPr/>
          <a:lstStyle/>
          <a:p>
            <a:r>
              <a:rPr lang="fr-CH" dirty="0"/>
              <a:t>Développement des thymocytes</a:t>
            </a:r>
          </a:p>
        </p:txBody>
      </p:sp>
      <p:sp>
        <p:nvSpPr>
          <p:cNvPr id="6" name="Content Placeholder 5">
            <a:extLst>
              <a:ext uri="{FF2B5EF4-FFF2-40B4-BE49-F238E27FC236}">
                <a16:creationId xmlns:a16="http://schemas.microsoft.com/office/drawing/2014/main" id="{CF654BAD-B585-4F23-8761-CE9FF8B945EB}"/>
              </a:ext>
            </a:extLst>
          </p:cNvPr>
          <p:cNvSpPr>
            <a:spLocks noGrp="1"/>
          </p:cNvSpPr>
          <p:nvPr>
            <p:ph idx="1"/>
          </p:nvPr>
        </p:nvSpPr>
        <p:spPr>
          <a:xfrm>
            <a:off x="409194" y="6186774"/>
            <a:ext cx="8734806" cy="668693"/>
          </a:xfrm>
        </p:spPr>
        <p:txBody>
          <a:bodyPr>
            <a:normAutofit/>
          </a:bodyPr>
          <a:lstStyle/>
          <a:p>
            <a:pPr marL="0" indent="0">
              <a:spcBef>
                <a:spcPts val="0"/>
              </a:spcBef>
              <a:buNone/>
            </a:pPr>
            <a:r>
              <a:rPr lang="en-GB" sz="2000" dirty="0" err="1"/>
              <a:t>Vidéo</a:t>
            </a:r>
            <a:r>
              <a:rPr lang="en-GB" sz="2000" dirty="0"/>
              <a:t> de la maturation des cellules T </a:t>
            </a:r>
            <a:r>
              <a:rPr lang="en-GB" sz="2000" dirty="0" err="1"/>
              <a:t>dans</a:t>
            </a:r>
            <a:r>
              <a:rPr lang="en-GB" sz="2000" dirty="0"/>
              <a:t> le thymus: </a:t>
            </a:r>
            <a:r>
              <a:rPr lang="en-GB" sz="2000" dirty="0">
                <a:hlinkClick r:id="rId2"/>
              </a:rPr>
              <a:t>https://www.youtube.com/watch?v=odLLr6mjaUQ</a:t>
            </a:r>
            <a:endParaRPr lang="en-GB" sz="2000" dirty="0"/>
          </a:p>
          <a:p>
            <a:pPr marL="0" indent="0">
              <a:buNone/>
            </a:pPr>
            <a:endParaRPr lang="fr-CH" sz="2000" dirty="0"/>
          </a:p>
        </p:txBody>
      </p:sp>
      <p:pic>
        <p:nvPicPr>
          <p:cNvPr id="5" name="Image 1" descr="mooc_3dia_37.jpg">
            <a:extLst>
              <a:ext uri="{FF2B5EF4-FFF2-40B4-BE49-F238E27FC236}">
                <a16:creationId xmlns:a16="http://schemas.microsoft.com/office/drawing/2014/main" id="{80FDD5D0-8C46-47E5-A057-0C482A95B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25" y="766401"/>
            <a:ext cx="8136904" cy="5424602"/>
          </a:xfrm>
          <a:prstGeom prst="rect">
            <a:avLst/>
          </a:prstGeom>
        </p:spPr>
      </p:pic>
    </p:spTree>
    <p:extLst>
      <p:ext uri="{BB962C8B-B14F-4D97-AF65-F5344CB8AC3E}">
        <p14:creationId xmlns:p14="http://schemas.microsoft.com/office/powerpoint/2010/main" val="10351279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014B-EF66-495C-9F20-ACC4EFD916C9}"/>
              </a:ext>
            </a:extLst>
          </p:cNvPr>
          <p:cNvSpPr>
            <a:spLocks noGrp="1"/>
          </p:cNvSpPr>
          <p:nvPr>
            <p:ph type="title"/>
          </p:nvPr>
        </p:nvSpPr>
        <p:spPr/>
        <p:txBody>
          <a:bodyPr/>
          <a:lstStyle/>
          <a:p>
            <a:r>
              <a:rPr lang="fr-CH"/>
              <a:t>Circulation intra-thymique</a:t>
            </a:r>
          </a:p>
        </p:txBody>
      </p:sp>
      <p:sp>
        <p:nvSpPr>
          <p:cNvPr id="3" name="Content Placeholder 2">
            <a:extLst>
              <a:ext uri="{FF2B5EF4-FFF2-40B4-BE49-F238E27FC236}">
                <a16:creationId xmlns:a16="http://schemas.microsoft.com/office/drawing/2014/main" id="{CE9D248D-68E3-4E5B-87B2-C4C47021EF5A}"/>
              </a:ext>
            </a:extLst>
          </p:cNvPr>
          <p:cNvSpPr>
            <a:spLocks noGrp="1"/>
          </p:cNvSpPr>
          <p:nvPr>
            <p:ph sz="half" idx="1"/>
          </p:nvPr>
        </p:nvSpPr>
        <p:spPr>
          <a:xfrm>
            <a:off x="99150" y="1089341"/>
            <a:ext cx="3720635" cy="4351338"/>
          </a:xfrm>
        </p:spPr>
        <p:txBody>
          <a:bodyPr>
            <a:noAutofit/>
          </a:bodyPr>
          <a:lstStyle/>
          <a:p>
            <a:r>
              <a:rPr lang="fr-CH" sz="1800" dirty="0"/>
              <a:t>Les progéniteurs des lymphocytes T générés dans la moelle osseuse accident au thymus par les </a:t>
            </a:r>
            <a:r>
              <a:rPr lang="fr-CH" sz="1800" dirty="0" err="1"/>
              <a:t>vénules</a:t>
            </a:r>
            <a:r>
              <a:rPr lang="fr-CH" sz="1800" dirty="0"/>
              <a:t> post-capillaires.</a:t>
            </a:r>
          </a:p>
          <a:p>
            <a:r>
              <a:rPr lang="fr-CH" sz="1800" dirty="0"/>
              <a:t>Les progéniteurs migrent vers la zone corticale où ils prolifèrent et réarrangent leurs gènes TCR, deviennent double-positifs et expriment les corécepteurs CD4 et CD8. </a:t>
            </a:r>
          </a:p>
          <a:p>
            <a:r>
              <a:rPr lang="fr-CH" sz="1800" dirty="0"/>
              <a:t>Les thymocytes double-positifs sont soumis à la sélection positive. </a:t>
            </a:r>
          </a:p>
          <a:p>
            <a:r>
              <a:rPr lang="fr-CH" sz="1800" dirty="0"/>
              <a:t>Ils deviennent simple-positifs et expriment soit CD4 soit CD8. </a:t>
            </a:r>
          </a:p>
          <a:p>
            <a:r>
              <a:rPr lang="fr-CH" sz="1800" dirty="0"/>
              <a:t>Les thymocytes simple-positifs migrent vers la zone médullaire où ils subissent la sélection négative.</a:t>
            </a:r>
          </a:p>
          <a:p>
            <a:r>
              <a:rPr lang="fr-CH" sz="1800" dirty="0"/>
              <a:t>Les cellules T matures CD4 ou CD8 positives quittent le thymus par les </a:t>
            </a:r>
            <a:r>
              <a:rPr lang="fr-CH" sz="1800" dirty="0" err="1"/>
              <a:t>vénules</a:t>
            </a:r>
            <a:r>
              <a:rPr lang="fr-CH" sz="1800" dirty="0"/>
              <a:t> post-capillaires. </a:t>
            </a:r>
          </a:p>
        </p:txBody>
      </p:sp>
      <p:pic>
        <p:nvPicPr>
          <p:cNvPr id="19" name="5557_all.mp4">
            <a:hlinkClick r:id="" action="ppaction://media"/>
            <a:extLst>
              <a:ext uri="{FF2B5EF4-FFF2-40B4-BE49-F238E27FC236}">
                <a16:creationId xmlns:a16="http://schemas.microsoft.com/office/drawing/2014/main" id="{B66479D4-C10F-4FD4-8289-9F36001787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9785" y="1502551"/>
            <a:ext cx="5324215" cy="4259372"/>
          </a:xfrm>
          <a:prstGeom prst="rect">
            <a:avLst/>
          </a:prstGeom>
        </p:spPr>
      </p:pic>
    </p:spTree>
    <p:extLst>
      <p:ext uri="{BB962C8B-B14F-4D97-AF65-F5344CB8AC3E}">
        <p14:creationId xmlns:p14="http://schemas.microsoft.com/office/powerpoint/2010/main" val="4802701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9"/>
                                        </p:tgtEl>
                                      </p:cBhvr>
                                    </p:cmd>
                                  </p:childTnLst>
                                </p:cTn>
                              </p:par>
                            </p:childTnLst>
                          </p:cTn>
                        </p:par>
                      </p:childTnLst>
                    </p:cTn>
                  </p:par>
                </p:childTnLst>
              </p:cTn>
              <p:nextCondLst>
                <p:cond evt="onClick" delay="0">
                  <p:tgtEl>
                    <p:spTgt spid="19"/>
                  </p:tgtEl>
                </p:cond>
              </p:nextCondLst>
            </p:seq>
            <p:video>
              <p:cMediaNode vol="80000">
                <p:cTn id="7" fill="hold" display="0">
                  <p:stCondLst>
                    <p:cond delay="indefinite"/>
                  </p:stCondLst>
                </p:cTn>
                <p:tgtEl>
                  <p:spTgt spid="19"/>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4AB3C-1FCC-4961-AA04-FBC8A333556A}"/>
              </a:ext>
            </a:extLst>
          </p:cNvPr>
          <p:cNvSpPr>
            <a:spLocks noGrp="1"/>
          </p:cNvSpPr>
          <p:nvPr>
            <p:ph type="title"/>
          </p:nvPr>
        </p:nvSpPr>
        <p:spPr/>
        <p:txBody>
          <a:bodyPr>
            <a:normAutofit/>
          </a:bodyPr>
          <a:lstStyle/>
          <a:p>
            <a:r>
              <a:rPr lang="fr-CH" dirty="0"/>
              <a:t>Les organes lymphoïdes secondaires</a:t>
            </a:r>
          </a:p>
        </p:txBody>
      </p:sp>
      <p:sp>
        <p:nvSpPr>
          <p:cNvPr id="3" name="Content Placeholder 2">
            <a:extLst>
              <a:ext uri="{FF2B5EF4-FFF2-40B4-BE49-F238E27FC236}">
                <a16:creationId xmlns:a16="http://schemas.microsoft.com/office/drawing/2014/main" id="{EB794F15-A3C8-46F1-A4ED-A2ABFFD5627C}"/>
              </a:ext>
            </a:extLst>
          </p:cNvPr>
          <p:cNvSpPr>
            <a:spLocks noGrp="1"/>
          </p:cNvSpPr>
          <p:nvPr>
            <p:ph idx="1"/>
          </p:nvPr>
        </p:nvSpPr>
        <p:spPr>
          <a:xfrm>
            <a:off x="233629" y="1385861"/>
            <a:ext cx="4509059" cy="5365216"/>
          </a:xfrm>
        </p:spPr>
        <p:txBody>
          <a:bodyPr>
            <a:normAutofit/>
          </a:bodyPr>
          <a:lstStyle/>
          <a:p>
            <a:r>
              <a:rPr lang="fr-CH" dirty="0"/>
              <a:t>Les </a:t>
            </a:r>
            <a:r>
              <a:rPr lang="fr-CH" b="1" dirty="0">
                <a:solidFill>
                  <a:srgbClr val="C00000"/>
                </a:solidFill>
              </a:rPr>
              <a:t>organes lymphoïdes secondaires</a:t>
            </a:r>
            <a:r>
              <a:rPr lang="fr-CH" dirty="0"/>
              <a:t> sont les sites d’initiation des réponses immunitaires adaptatives et incluent: </a:t>
            </a:r>
          </a:p>
          <a:p>
            <a:pPr lvl="1"/>
            <a:r>
              <a:rPr lang="fr-CH" dirty="0"/>
              <a:t>les ganglions lymphatiques</a:t>
            </a:r>
          </a:p>
          <a:p>
            <a:pPr lvl="1"/>
            <a:r>
              <a:rPr lang="fr-CH" dirty="0"/>
              <a:t>la rate</a:t>
            </a:r>
          </a:p>
          <a:p>
            <a:pPr lvl="1"/>
            <a:r>
              <a:rPr lang="fr-CH" dirty="0"/>
              <a:t>le tissue lymphoïde associé aux muqueuses (MALT)</a:t>
            </a:r>
          </a:p>
          <a:p>
            <a:r>
              <a:rPr lang="fr-CH" dirty="0"/>
              <a:t>Les ganglions lymphatiques sont des organes lymphoïdes secondaires au sein desquels les lymphocytes naïfs rencontrent les antigènes apportés par les vaisseaux lymphatiques afférents. </a:t>
            </a:r>
          </a:p>
        </p:txBody>
      </p:sp>
      <p:pic>
        <p:nvPicPr>
          <p:cNvPr id="5" name="Picture 10">
            <a:extLst>
              <a:ext uri="{FF2B5EF4-FFF2-40B4-BE49-F238E27FC236}">
                <a16:creationId xmlns:a16="http://schemas.microsoft.com/office/drawing/2014/main" id="{A13163E5-F640-4D65-8F21-E24BB51565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90" t="4011" r="3237" b="15345"/>
          <a:stretch/>
        </p:blipFill>
        <p:spPr bwMode="auto">
          <a:xfrm>
            <a:off x="4859731" y="1406954"/>
            <a:ext cx="4284269" cy="45760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5595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1746261"/>
          </a:xfrm>
        </p:spPr>
        <p:txBody>
          <a:bodyPr>
            <a:normAutofit/>
          </a:bodyPr>
          <a:lstStyle/>
          <a:p>
            <a:br>
              <a:rPr lang="fr-CH" sz="3600" dirty="0"/>
            </a:br>
            <a:r>
              <a:rPr lang="fr-CH" sz="3600" dirty="0"/>
              <a:t>3.1. Structure des récepteurs de l’antigène lymphocytaires</a:t>
            </a:r>
          </a:p>
        </p:txBody>
      </p:sp>
      <p:sp>
        <p:nvSpPr>
          <p:cNvPr id="3" name="Text Placeholder 2"/>
          <p:cNvSpPr>
            <a:spLocks noGrp="1"/>
          </p:cNvSpPr>
          <p:nvPr>
            <p:ph type="body" idx="1"/>
          </p:nvPr>
        </p:nvSpPr>
        <p:spPr>
          <a:xfrm>
            <a:off x="623888" y="3528000"/>
            <a:ext cx="7886700" cy="2561651"/>
          </a:xfrm>
        </p:spPr>
        <p:txBody>
          <a:bodyPr>
            <a:normAutofit/>
          </a:bodyPr>
          <a:lstStyle/>
          <a:p>
            <a:pPr marL="342900" indent="-342900">
              <a:buFont typeface="Arial" panose="020B0604020202020204" pitchFamily="34" charset="0"/>
              <a:buChar char="•"/>
            </a:pPr>
            <a:r>
              <a:rPr lang="fr-CH" b="1" dirty="0"/>
              <a:t>Anticorps et récepteurs des cellules B</a:t>
            </a:r>
          </a:p>
          <a:p>
            <a:pPr marL="800100" lvl="1" indent="-342900">
              <a:buFont typeface="Courier New" panose="02070309020205020404" pitchFamily="49" charset="0"/>
              <a:buChar char="o"/>
            </a:pPr>
            <a:r>
              <a:rPr lang="fr-CH" sz="2400" dirty="0">
                <a:solidFill>
                  <a:schemeClr val="tx1"/>
                </a:solidFill>
              </a:rPr>
              <a:t>Purification</a:t>
            </a:r>
          </a:p>
          <a:p>
            <a:pPr marL="800100" lvl="1" indent="-342900">
              <a:buFont typeface="Courier New" panose="02070309020205020404" pitchFamily="49" charset="0"/>
              <a:buChar char="o"/>
            </a:pPr>
            <a:r>
              <a:rPr lang="fr-CH" sz="2400" dirty="0">
                <a:solidFill>
                  <a:schemeClr val="tx1"/>
                </a:solidFill>
              </a:rPr>
              <a:t>Structure</a:t>
            </a:r>
          </a:p>
          <a:p>
            <a:pPr marL="800100" lvl="1" indent="-342900">
              <a:buFont typeface="Courier New" panose="02070309020205020404" pitchFamily="49" charset="0"/>
              <a:buChar char="o"/>
            </a:pPr>
            <a:r>
              <a:rPr lang="fr-CH" sz="2400" dirty="0">
                <a:solidFill>
                  <a:schemeClr val="tx1"/>
                </a:solidFill>
              </a:rPr>
              <a:t>Caractéristiques de la reconnaissance de l'antigène </a:t>
            </a:r>
          </a:p>
          <a:p>
            <a:pPr marL="342900" indent="-342900">
              <a:buFont typeface="Arial" panose="020B0604020202020204" pitchFamily="34" charset="0"/>
              <a:buChar char="•"/>
            </a:pPr>
            <a:r>
              <a:rPr lang="fr-CH" b="1" dirty="0"/>
              <a:t>Le récepteur des cellules T</a:t>
            </a:r>
          </a:p>
          <a:p>
            <a:pPr marL="342900" indent="-342900">
              <a:buFont typeface="Arial" panose="020B0604020202020204" pitchFamily="34" charset="0"/>
              <a:buChar char="•"/>
            </a:pPr>
            <a:r>
              <a:rPr lang="fr-CH" b="1" dirty="0"/>
              <a:t>Résumé</a:t>
            </a:r>
          </a:p>
        </p:txBody>
      </p:sp>
    </p:spTree>
    <p:extLst>
      <p:ext uri="{BB962C8B-B14F-4D97-AF65-F5344CB8AC3E}">
        <p14:creationId xmlns:p14="http://schemas.microsoft.com/office/powerpoint/2010/main" val="39477604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014B-EF66-495C-9F20-ACC4EFD916C9}"/>
              </a:ext>
            </a:extLst>
          </p:cNvPr>
          <p:cNvSpPr>
            <a:spLocks noGrp="1"/>
          </p:cNvSpPr>
          <p:nvPr>
            <p:ph type="title"/>
          </p:nvPr>
        </p:nvSpPr>
        <p:spPr/>
        <p:txBody>
          <a:bodyPr/>
          <a:lstStyle/>
          <a:p>
            <a:r>
              <a:rPr lang="fr-CH" dirty="0"/>
              <a:t>Échantillonnage d’antigènes (I)</a:t>
            </a:r>
          </a:p>
        </p:txBody>
      </p:sp>
      <p:sp>
        <p:nvSpPr>
          <p:cNvPr id="3" name="Content Placeholder 2">
            <a:extLst>
              <a:ext uri="{FF2B5EF4-FFF2-40B4-BE49-F238E27FC236}">
                <a16:creationId xmlns:a16="http://schemas.microsoft.com/office/drawing/2014/main" id="{CE9D248D-68E3-4E5B-87B2-C4C47021EF5A}"/>
              </a:ext>
            </a:extLst>
          </p:cNvPr>
          <p:cNvSpPr>
            <a:spLocks noGrp="1"/>
          </p:cNvSpPr>
          <p:nvPr>
            <p:ph sz="half" idx="1"/>
          </p:nvPr>
        </p:nvSpPr>
        <p:spPr>
          <a:xfrm>
            <a:off x="111342" y="962044"/>
            <a:ext cx="3509052" cy="4351338"/>
          </a:xfrm>
        </p:spPr>
        <p:txBody>
          <a:bodyPr>
            <a:noAutofit/>
          </a:bodyPr>
          <a:lstStyle/>
          <a:p>
            <a:pPr marL="0" indent="0">
              <a:buNone/>
            </a:pPr>
            <a:r>
              <a:rPr lang="fr-CH" sz="1600" b="1" dirty="0"/>
              <a:t>Peau 	</a:t>
            </a:r>
            <a:r>
              <a:rPr lang="fr-CH" sz="1600" dirty="0"/>
              <a:t>Les antigènes présents dans la peau sont échantillonnés par les </a:t>
            </a:r>
            <a:r>
              <a:rPr lang="fr-CH" sz="1600" dirty="0" err="1"/>
              <a:t>DCs</a:t>
            </a:r>
            <a:r>
              <a:rPr lang="fr-CH" sz="1600" dirty="0"/>
              <a:t> et transportés via les vaisseaux lymphatiques afférents aux ganglions lymphatiques drainants afin d’être présentés aux lymphocytes.</a:t>
            </a:r>
          </a:p>
          <a:p>
            <a:pPr marL="0" indent="0">
              <a:buNone/>
            </a:pPr>
            <a:r>
              <a:rPr lang="fr-CH" sz="1600" b="1" dirty="0"/>
              <a:t>MALT 	</a:t>
            </a:r>
            <a:r>
              <a:rPr lang="fr-CH" sz="1600" dirty="0"/>
              <a:t> Les antigènes présents dans les structures du MALT structures sont échantillonnés par les cellules M qui transmettent l’antigène intact aux </a:t>
            </a:r>
            <a:r>
              <a:rPr lang="fr-CH" sz="1600" dirty="0" err="1"/>
              <a:t>DCs</a:t>
            </a:r>
            <a:r>
              <a:rPr lang="fr-CH" sz="1600" dirty="0"/>
              <a:t>. Les </a:t>
            </a:r>
            <a:r>
              <a:rPr lang="fr-CH" sz="1600" dirty="0" err="1"/>
              <a:t>DCs</a:t>
            </a:r>
            <a:r>
              <a:rPr lang="fr-CH" sz="1600" dirty="0"/>
              <a:t> migrent vers la région </a:t>
            </a:r>
            <a:r>
              <a:rPr lang="fr-CH" sz="1600" dirty="0" err="1"/>
              <a:t>paracorticale</a:t>
            </a:r>
            <a:r>
              <a:rPr lang="fr-CH" sz="1600" dirty="0"/>
              <a:t> du MALT afin d’y présenter l’antigène aux lymphocytes locaux.</a:t>
            </a:r>
          </a:p>
          <a:p>
            <a:pPr marL="0" indent="0">
              <a:buNone/>
            </a:pPr>
            <a:r>
              <a:rPr lang="fr-CH" sz="1600" b="1" dirty="0"/>
              <a:t>Ganglions lymphatiques drainants  </a:t>
            </a:r>
            <a:r>
              <a:rPr lang="fr-CH" sz="1600" dirty="0"/>
              <a:t>Les antigènes qui accèdent aux tissus épithéliaux (peau et muqueuses) et évitent l’échantillonnage par les </a:t>
            </a:r>
            <a:r>
              <a:rPr lang="fr-CH" sz="1600" dirty="0" err="1"/>
              <a:t>DCs</a:t>
            </a:r>
            <a:r>
              <a:rPr lang="fr-CH" sz="1600" dirty="0"/>
              <a:t> locales peuvent être transportés sous forme soluble par les vaisseaux lymphatiques afférents aux ganglions drainants. Ici, les antigènes sont échantillonnés par les </a:t>
            </a:r>
            <a:r>
              <a:rPr lang="fr-CH" sz="1600" dirty="0" err="1"/>
              <a:t>DCs</a:t>
            </a:r>
            <a:r>
              <a:rPr lang="fr-CH" sz="1600" dirty="0"/>
              <a:t> locales afin d’être présentés aux cellules T naïves </a:t>
            </a:r>
            <a:r>
              <a:rPr lang="fr-CH" sz="1600" dirty="0" err="1"/>
              <a:t>recirculantes</a:t>
            </a:r>
            <a:r>
              <a:rPr lang="fr-CH" sz="1600" dirty="0"/>
              <a:t>.  </a:t>
            </a:r>
          </a:p>
          <a:p>
            <a:pPr marL="0" indent="0">
              <a:buNone/>
            </a:pPr>
            <a:endParaRPr lang="fr-CH" sz="1600" dirty="0"/>
          </a:p>
        </p:txBody>
      </p:sp>
      <p:pic>
        <p:nvPicPr>
          <p:cNvPr id="5" name="4423_3.mp4">
            <a:hlinkClick r:id="" action="ppaction://media"/>
            <a:extLst>
              <a:ext uri="{FF2B5EF4-FFF2-40B4-BE49-F238E27FC236}">
                <a16:creationId xmlns:a16="http://schemas.microsoft.com/office/drawing/2014/main" id="{5CEC9C9B-6F5A-430E-9D71-45B48502770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20394" y="1778444"/>
            <a:ext cx="5523606" cy="3534938"/>
          </a:xfrm>
          <a:prstGeom prst="rect">
            <a:avLst/>
          </a:prstGeom>
        </p:spPr>
      </p:pic>
    </p:spTree>
    <p:extLst>
      <p:ext uri="{BB962C8B-B14F-4D97-AF65-F5344CB8AC3E}">
        <p14:creationId xmlns:p14="http://schemas.microsoft.com/office/powerpoint/2010/main" val="40703718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014B-EF66-495C-9F20-ACC4EFD916C9}"/>
              </a:ext>
            </a:extLst>
          </p:cNvPr>
          <p:cNvSpPr>
            <a:spLocks noGrp="1"/>
          </p:cNvSpPr>
          <p:nvPr>
            <p:ph type="title"/>
          </p:nvPr>
        </p:nvSpPr>
        <p:spPr/>
        <p:txBody>
          <a:bodyPr/>
          <a:lstStyle/>
          <a:p>
            <a:r>
              <a:rPr lang="fr-CH" dirty="0"/>
              <a:t>Échantillonnage d’antigènes (II)</a:t>
            </a:r>
          </a:p>
        </p:txBody>
      </p:sp>
      <p:sp>
        <p:nvSpPr>
          <p:cNvPr id="3" name="Content Placeholder 2">
            <a:extLst>
              <a:ext uri="{FF2B5EF4-FFF2-40B4-BE49-F238E27FC236}">
                <a16:creationId xmlns:a16="http://schemas.microsoft.com/office/drawing/2014/main" id="{CE9D248D-68E3-4E5B-87B2-C4C47021EF5A}"/>
              </a:ext>
            </a:extLst>
          </p:cNvPr>
          <p:cNvSpPr>
            <a:spLocks noGrp="1"/>
          </p:cNvSpPr>
          <p:nvPr>
            <p:ph sz="half" idx="1"/>
          </p:nvPr>
        </p:nvSpPr>
        <p:spPr>
          <a:xfrm>
            <a:off x="135726" y="1795667"/>
            <a:ext cx="3509052" cy="4351338"/>
          </a:xfrm>
        </p:spPr>
        <p:txBody>
          <a:bodyPr>
            <a:noAutofit/>
          </a:bodyPr>
          <a:lstStyle/>
          <a:p>
            <a:pPr marL="0" indent="0">
              <a:buNone/>
            </a:pPr>
            <a:r>
              <a:rPr lang="fr-CH" sz="1800" b="1" dirty="0"/>
              <a:t>Rate 	</a:t>
            </a:r>
            <a:r>
              <a:rPr lang="fr-CH" sz="1800" dirty="0"/>
              <a:t>Les antigènes qui accèdent à la circulation sanguine sont échantillonnés par les </a:t>
            </a:r>
            <a:r>
              <a:rPr lang="fr-CH" sz="1800" dirty="0" err="1"/>
              <a:t>DCs</a:t>
            </a:r>
            <a:r>
              <a:rPr lang="fr-CH" sz="1800" dirty="0"/>
              <a:t> de la rate. </a:t>
            </a:r>
          </a:p>
        </p:txBody>
      </p:sp>
      <p:pic>
        <p:nvPicPr>
          <p:cNvPr id="6" name="4423_4.mp4">
            <a:hlinkClick r:id="" action="ppaction://media"/>
            <a:extLst>
              <a:ext uri="{FF2B5EF4-FFF2-40B4-BE49-F238E27FC236}">
                <a16:creationId xmlns:a16="http://schemas.microsoft.com/office/drawing/2014/main" id="{FD22244D-509E-4EBB-B174-97A3893D613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44052" y="1795667"/>
            <a:ext cx="5236945" cy="3770418"/>
          </a:xfrm>
          <a:prstGeom prst="rect">
            <a:avLst/>
          </a:prstGeom>
        </p:spPr>
      </p:pic>
    </p:spTree>
    <p:extLst>
      <p:ext uri="{BB962C8B-B14F-4D97-AF65-F5344CB8AC3E}">
        <p14:creationId xmlns:p14="http://schemas.microsoft.com/office/powerpoint/2010/main" val="12881695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2" descr="Capture d’écran 2017-09-27 à 14.40.34.png">
            <a:extLst>
              <a:ext uri="{FF2B5EF4-FFF2-40B4-BE49-F238E27FC236}">
                <a16:creationId xmlns:a16="http://schemas.microsoft.com/office/drawing/2014/main" id="{CFFE472A-0D5C-42B9-909D-AB67C30110F4}"/>
              </a:ext>
            </a:extLst>
          </p:cNvPr>
          <p:cNvPicPr>
            <a:picLocks noChangeAspect="1"/>
          </p:cNvPicPr>
          <p:nvPr/>
        </p:nvPicPr>
        <p:blipFill rotWithShape="1">
          <a:blip r:embed="rId2">
            <a:extLst>
              <a:ext uri="{28A0092B-C50C-407E-A947-70E740481C1C}">
                <a14:useLocalDpi xmlns:a14="http://schemas.microsoft.com/office/drawing/2010/main" val="0"/>
              </a:ext>
            </a:extLst>
          </a:blip>
          <a:srcRect l="5739" r="3719" b="-3"/>
          <a:stretch/>
        </p:blipFill>
        <p:spPr>
          <a:xfrm>
            <a:off x="5191016" y="2542145"/>
            <a:ext cx="3192999" cy="2918298"/>
          </a:xfrm>
          <a:prstGeom prst="rect">
            <a:avLst/>
          </a:prstGeom>
        </p:spPr>
      </p:pic>
      <p:sp>
        <p:nvSpPr>
          <p:cNvPr id="2" name="Title 1">
            <a:extLst>
              <a:ext uri="{FF2B5EF4-FFF2-40B4-BE49-F238E27FC236}">
                <a16:creationId xmlns:a16="http://schemas.microsoft.com/office/drawing/2014/main" id="{B3A4F54A-74EA-4E7E-B1AE-2FE17320AE90}"/>
              </a:ext>
            </a:extLst>
          </p:cNvPr>
          <p:cNvSpPr>
            <a:spLocks noGrp="1"/>
          </p:cNvSpPr>
          <p:nvPr>
            <p:ph type="title"/>
          </p:nvPr>
        </p:nvSpPr>
        <p:spPr>
          <a:xfrm>
            <a:off x="628650" y="365125"/>
            <a:ext cx="7886700" cy="1325563"/>
          </a:xfrm>
        </p:spPr>
        <p:txBody>
          <a:bodyPr>
            <a:normAutofit/>
          </a:bodyPr>
          <a:lstStyle/>
          <a:p>
            <a:r>
              <a:rPr lang="fr-CH"/>
              <a:t>Les ganglions lymphatiques (LN)</a:t>
            </a:r>
          </a:p>
        </p:txBody>
      </p:sp>
      <p:sp>
        <p:nvSpPr>
          <p:cNvPr id="3" name="Content Placeholder 2">
            <a:extLst>
              <a:ext uri="{FF2B5EF4-FFF2-40B4-BE49-F238E27FC236}">
                <a16:creationId xmlns:a16="http://schemas.microsoft.com/office/drawing/2014/main" id="{35DF8993-AD1B-4F3E-8525-D92466338FBB}"/>
              </a:ext>
            </a:extLst>
          </p:cNvPr>
          <p:cNvSpPr>
            <a:spLocks noGrp="1"/>
          </p:cNvSpPr>
          <p:nvPr>
            <p:ph idx="1"/>
          </p:nvPr>
        </p:nvSpPr>
        <p:spPr>
          <a:xfrm>
            <a:off x="628650" y="1825625"/>
            <a:ext cx="4333494" cy="4351338"/>
          </a:xfrm>
        </p:spPr>
        <p:txBody>
          <a:bodyPr>
            <a:noAutofit/>
          </a:bodyPr>
          <a:lstStyle/>
          <a:p>
            <a:r>
              <a:rPr lang="fr-CH" sz="1800" dirty="0"/>
              <a:t>L’architecture des ganglions lymphatiques est un environnement idéal pour rencontrer et répondre efficacement aux antigènes. </a:t>
            </a:r>
          </a:p>
          <a:p>
            <a:r>
              <a:rPr lang="fr-CH" sz="1800" dirty="0"/>
              <a:t>Les follicules primaires </a:t>
            </a:r>
            <a:r>
              <a:rPr lang="fr-CH" sz="1800" dirty="0" err="1"/>
              <a:t>maturent</a:t>
            </a:r>
            <a:r>
              <a:rPr lang="fr-CH" sz="1800" dirty="0"/>
              <a:t> en follicules secondaires et centres germinaux après un challenge avec l’antigène.</a:t>
            </a:r>
          </a:p>
          <a:p>
            <a:pPr>
              <a:spcBef>
                <a:spcPct val="20000"/>
              </a:spcBef>
            </a:pPr>
            <a:r>
              <a:rPr lang="fr-CH" sz="1800" b="1" dirty="0"/>
              <a:t>3 domaines:</a:t>
            </a:r>
          </a:p>
          <a:p>
            <a:pPr lvl="1">
              <a:spcBef>
                <a:spcPct val="20000"/>
              </a:spcBef>
              <a:buFont typeface="Courier New" panose="02070309020205020404" pitchFamily="49" charset="0"/>
              <a:buChar char="o"/>
            </a:pPr>
            <a:r>
              <a:rPr lang="fr-CH" sz="1800" b="1" dirty="0"/>
              <a:t>Zone corticale</a:t>
            </a:r>
            <a:r>
              <a:rPr lang="fr-CH" sz="1800" dirty="0"/>
              <a:t>: lymphocytes (surtout cellules B, macrophages et cellules dendritiques folliculaires (</a:t>
            </a:r>
            <a:r>
              <a:rPr lang="fr-CH" sz="1800" dirty="0" err="1"/>
              <a:t>FDCs</a:t>
            </a:r>
            <a:r>
              <a:rPr lang="fr-CH" sz="1800" dirty="0"/>
              <a:t>) au sein des follicules primaires)</a:t>
            </a:r>
          </a:p>
          <a:p>
            <a:pPr lvl="1">
              <a:spcBef>
                <a:spcPct val="20000"/>
              </a:spcBef>
              <a:buFont typeface="Courier New" panose="02070309020205020404" pitchFamily="49" charset="0"/>
              <a:buChar char="o"/>
            </a:pPr>
            <a:r>
              <a:rPr lang="fr-CH" sz="1800" b="1" dirty="0"/>
              <a:t>Zone </a:t>
            </a:r>
            <a:r>
              <a:rPr lang="fr-CH" sz="1800" b="1" dirty="0" err="1"/>
              <a:t>paracorticale</a:t>
            </a:r>
            <a:r>
              <a:rPr lang="fr-CH" sz="1800" dirty="0"/>
              <a:t>: surtout cellules T et </a:t>
            </a:r>
            <a:r>
              <a:rPr lang="fr-CH" sz="1800" dirty="0" err="1"/>
              <a:t>DCs</a:t>
            </a:r>
            <a:r>
              <a:rPr lang="fr-CH" sz="1800" dirty="0"/>
              <a:t> (en provenance des tissus)</a:t>
            </a:r>
          </a:p>
          <a:p>
            <a:pPr lvl="1">
              <a:spcBef>
                <a:spcPct val="20000"/>
              </a:spcBef>
              <a:buFont typeface="Courier New" panose="02070309020205020404" pitchFamily="49" charset="0"/>
              <a:buChar char="o"/>
            </a:pPr>
            <a:r>
              <a:rPr lang="fr-CH" sz="1800" b="1" dirty="0"/>
              <a:t>Zone médullaire</a:t>
            </a:r>
            <a:r>
              <a:rPr lang="fr-CH" sz="1800" dirty="0"/>
              <a:t>: surtout cellules plasmatiques sécrétrices d’immunoglobulines</a:t>
            </a:r>
          </a:p>
        </p:txBody>
      </p:sp>
      <p:sp>
        <p:nvSpPr>
          <p:cNvPr id="5" name="TextBox 4">
            <a:extLst>
              <a:ext uri="{FF2B5EF4-FFF2-40B4-BE49-F238E27FC236}">
                <a16:creationId xmlns:a16="http://schemas.microsoft.com/office/drawing/2014/main" id="{D1796952-69CA-4F1B-A1ED-8F32439BB98D}"/>
              </a:ext>
            </a:extLst>
          </p:cNvPr>
          <p:cNvSpPr txBox="1"/>
          <p:nvPr/>
        </p:nvSpPr>
        <p:spPr>
          <a:xfrm>
            <a:off x="7588156" y="2357479"/>
            <a:ext cx="1503232" cy="369332"/>
          </a:xfrm>
          <a:prstGeom prst="rect">
            <a:avLst/>
          </a:prstGeom>
          <a:noFill/>
        </p:spPr>
        <p:txBody>
          <a:bodyPr wrap="none" rtlCol="0">
            <a:spAutoFit/>
          </a:bodyPr>
          <a:lstStyle/>
          <a:p>
            <a:r>
              <a:rPr lang="fr-CH" dirty="0"/>
              <a:t>Zone corticale</a:t>
            </a:r>
          </a:p>
        </p:txBody>
      </p:sp>
      <p:cxnSp>
        <p:nvCxnSpPr>
          <p:cNvPr id="7" name="Straight Arrow Connector 6">
            <a:extLst>
              <a:ext uri="{FF2B5EF4-FFF2-40B4-BE49-F238E27FC236}">
                <a16:creationId xmlns:a16="http://schemas.microsoft.com/office/drawing/2014/main" id="{BFD1FDB6-FE8C-4278-A281-9FEE9DF73075}"/>
              </a:ext>
            </a:extLst>
          </p:cNvPr>
          <p:cNvCxnSpPr>
            <a:cxnSpLocks/>
            <a:stCxn id="5" idx="2"/>
          </p:cNvCxnSpPr>
          <p:nvPr/>
        </p:nvCxnSpPr>
        <p:spPr>
          <a:xfrm flipH="1">
            <a:off x="7254246" y="2726811"/>
            <a:ext cx="1085526" cy="55283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1" name="TextBox 10">
            <a:extLst>
              <a:ext uri="{FF2B5EF4-FFF2-40B4-BE49-F238E27FC236}">
                <a16:creationId xmlns:a16="http://schemas.microsoft.com/office/drawing/2014/main" id="{F787A13C-F067-4E47-9EA8-6B34A6F8E616}"/>
              </a:ext>
            </a:extLst>
          </p:cNvPr>
          <p:cNvSpPr txBox="1"/>
          <p:nvPr/>
        </p:nvSpPr>
        <p:spPr>
          <a:xfrm>
            <a:off x="7286149" y="5091111"/>
            <a:ext cx="1921680" cy="369332"/>
          </a:xfrm>
          <a:prstGeom prst="rect">
            <a:avLst/>
          </a:prstGeom>
          <a:noFill/>
        </p:spPr>
        <p:txBody>
          <a:bodyPr wrap="none" rtlCol="0">
            <a:spAutoFit/>
          </a:bodyPr>
          <a:lstStyle/>
          <a:p>
            <a:r>
              <a:rPr lang="fr-CH" dirty="0"/>
              <a:t>Zone </a:t>
            </a:r>
            <a:r>
              <a:rPr lang="fr-CH" dirty="0" err="1"/>
              <a:t>paracorticale</a:t>
            </a:r>
            <a:endParaRPr lang="fr-CH" dirty="0"/>
          </a:p>
        </p:txBody>
      </p:sp>
      <p:sp>
        <p:nvSpPr>
          <p:cNvPr id="12" name="TextBox 11">
            <a:extLst>
              <a:ext uri="{FF2B5EF4-FFF2-40B4-BE49-F238E27FC236}">
                <a16:creationId xmlns:a16="http://schemas.microsoft.com/office/drawing/2014/main" id="{63988DEA-A515-4728-A908-77BBDADD5503}"/>
              </a:ext>
            </a:extLst>
          </p:cNvPr>
          <p:cNvSpPr txBox="1"/>
          <p:nvPr/>
        </p:nvSpPr>
        <p:spPr>
          <a:xfrm>
            <a:off x="6328999" y="5643948"/>
            <a:ext cx="1706044" cy="369332"/>
          </a:xfrm>
          <a:prstGeom prst="rect">
            <a:avLst/>
          </a:prstGeom>
          <a:noFill/>
        </p:spPr>
        <p:txBody>
          <a:bodyPr wrap="none" rtlCol="0">
            <a:spAutoFit/>
          </a:bodyPr>
          <a:lstStyle/>
          <a:p>
            <a:r>
              <a:rPr lang="fr-CH" dirty="0"/>
              <a:t>Zone médullaire</a:t>
            </a:r>
          </a:p>
        </p:txBody>
      </p:sp>
      <p:cxnSp>
        <p:nvCxnSpPr>
          <p:cNvPr id="14" name="Straight Arrow Connector 13">
            <a:extLst>
              <a:ext uri="{FF2B5EF4-FFF2-40B4-BE49-F238E27FC236}">
                <a16:creationId xmlns:a16="http://schemas.microsoft.com/office/drawing/2014/main" id="{7C002C15-B43F-48F9-9B88-8D5CC2040A49}"/>
              </a:ext>
            </a:extLst>
          </p:cNvPr>
          <p:cNvCxnSpPr>
            <a:stCxn id="11" idx="0"/>
          </p:cNvCxnSpPr>
          <p:nvPr/>
        </p:nvCxnSpPr>
        <p:spPr>
          <a:xfrm flipH="1" flipV="1">
            <a:off x="7498087" y="4239655"/>
            <a:ext cx="748902" cy="85145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E90D26E1-7D6E-4E8B-B7A1-60F647A0D95F}"/>
              </a:ext>
            </a:extLst>
          </p:cNvPr>
          <p:cNvCxnSpPr>
            <a:stCxn id="12" idx="0"/>
          </p:cNvCxnSpPr>
          <p:nvPr/>
        </p:nvCxnSpPr>
        <p:spPr>
          <a:xfrm flipH="1" flipV="1">
            <a:off x="6787520" y="4389120"/>
            <a:ext cx="394501" cy="125482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2281349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80819-DC48-4B7B-AA44-DE4DF2165D56}"/>
              </a:ext>
            </a:extLst>
          </p:cNvPr>
          <p:cNvSpPr>
            <a:spLocks noGrp="1"/>
          </p:cNvSpPr>
          <p:nvPr>
            <p:ph type="title"/>
          </p:nvPr>
        </p:nvSpPr>
        <p:spPr/>
        <p:txBody>
          <a:bodyPr>
            <a:normAutofit fontScale="90000"/>
          </a:bodyPr>
          <a:lstStyle/>
          <a:p>
            <a:r>
              <a:rPr lang="fr-CH" dirty="0"/>
              <a:t>Traffic cellulaire au sein des ganglions lymphatiques: cellules dendritiques</a:t>
            </a:r>
          </a:p>
        </p:txBody>
      </p:sp>
      <p:sp>
        <p:nvSpPr>
          <p:cNvPr id="3" name="Content Placeholder 2">
            <a:extLst>
              <a:ext uri="{FF2B5EF4-FFF2-40B4-BE49-F238E27FC236}">
                <a16:creationId xmlns:a16="http://schemas.microsoft.com/office/drawing/2014/main" id="{941812D2-22A4-4B77-B1B7-53FEF50F1E87}"/>
              </a:ext>
            </a:extLst>
          </p:cNvPr>
          <p:cNvSpPr>
            <a:spLocks noGrp="1"/>
          </p:cNvSpPr>
          <p:nvPr>
            <p:ph idx="1"/>
          </p:nvPr>
        </p:nvSpPr>
        <p:spPr>
          <a:xfrm>
            <a:off x="1681257" y="903910"/>
            <a:ext cx="8734806" cy="5365216"/>
          </a:xfrm>
        </p:spPr>
        <p:txBody>
          <a:bodyPr>
            <a:normAutofit/>
          </a:bodyPr>
          <a:lstStyle/>
          <a:p>
            <a:pPr marL="0" indent="0">
              <a:buNone/>
            </a:pPr>
            <a:endParaRPr lang="fr-CH" sz="1800" dirty="0"/>
          </a:p>
        </p:txBody>
      </p:sp>
      <p:pic>
        <p:nvPicPr>
          <p:cNvPr id="5" name="5593_1.mp4">
            <a:hlinkClick r:id="" action="ppaction://media"/>
            <a:extLst>
              <a:ext uri="{FF2B5EF4-FFF2-40B4-BE49-F238E27FC236}">
                <a16:creationId xmlns:a16="http://schemas.microsoft.com/office/drawing/2014/main" id="{37D62DEB-B90A-4FEF-A27C-5416E04BB17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81257" y="1309301"/>
            <a:ext cx="6199782" cy="4959825"/>
          </a:xfrm>
          <a:prstGeom prst="rect">
            <a:avLst/>
          </a:prstGeom>
        </p:spPr>
      </p:pic>
    </p:spTree>
    <p:extLst>
      <p:ext uri="{BB962C8B-B14F-4D97-AF65-F5344CB8AC3E}">
        <p14:creationId xmlns:p14="http://schemas.microsoft.com/office/powerpoint/2010/main" val="10959713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80819-DC48-4B7B-AA44-DE4DF2165D56}"/>
              </a:ext>
            </a:extLst>
          </p:cNvPr>
          <p:cNvSpPr>
            <a:spLocks noGrp="1"/>
          </p:cNvSpPr>
          <p:nvPr>
            <p:ph type="title"/>
          </p:nvPr>
        </p:nvSpPr>
        <p:spPr/>
        <p:txBody>
          <a:bodyPr>
            <a:normAutofit fontScale="90000"/>
          </a:bodyPr>
          <a:lstStyle/>
          <a:p>
            <a:r>
              <a:rPr lang="fr-CH" dirty="0"/>
              <a:t>Traffic cellulaire au sein des ganglions lymphatiques: cellules T</a:t>
            </a:r>
          </a:p>
        </p:txBody>
      </p:sp>
      <p:sp>
        <p:nvSpPr>
          <p:cNvPr id="3" name="Content Placeholder 2">
            <a:extLst>
              <a:ext uri="{FF2B5EF4-FFF2-40B4-BE49-F238E27FC236}">
                <a16:creationId xmlns:a16="http://schemas.microsoft.com/office/drawing/2014/main" id="{941812D2-22A4-4B77-B1B7-53FEF50F1E87}"/>
              </a:ext>
            </a:extLst>
          </p:cNvPr>
          <p:cNvSpPr>
            <a:spLocks noGrp="1"/>
          </p:cNvSpPr>
          <p:nvPr>
            <p:ph idx="1"/>
          </p:nvPr>
        </p:nvSpPr>
        <p:spPr>
          <a:xfrm>
            <a:off x="1681257" y="903910"/>
            <a:ext cx="8734806" cy="5365216"/>
          </a:xfrm>
        </p:spPr>
        <p:txBody>
          <a:bodyPr>
            <a:normAutofit/>
          </a:bodyPr>
          <a:lstStyle/>
          <a:p>
            <a:pPr marL="0" indent="0">
              <a:buNone/>
            </a:pPr>
            <a:r>
              <a:rPr lang="fr-CH" sz="1800" dirty="0"/>
              <a:t>HEV: High </a:t>
            </a:r>
            <a:r>
              <a:rPr lang="fr-CH" sz="1800" dirty="0" err="1"/>
              <a:t>epithelial</a:t>
            </a:r>
            <a:r>
              <a:rPr lang="fr-CH" sz="1800" dirty="0"/>
              <a:t> </a:t>
            </a:r>
            <a:r>
              <a:rPr lang="fr-CH" sz="1800" dirty="0" err="1"/>
              <a:t>venules</a:t>
            </a:r>
            <a:r>
              <a:rPr lang="fr-CH" sz="1800" dirty="0"/>
              <a:t> (veinules à endothélium épais )</a:t>
            </a:r>
          </a:p>
        </p:txBody>
      </p:sp>
      <p:pic>
        <p:nvPicPr>
          <p:cNvPr id="6" name="5593_2.mp4">
            <a:hlinkClick r:id="" action="ppaction://media"/>
            <a:extLst>
              <a:ext uri="{FF2B5EF4-FFF2-40B4-BE49-F238E27FC236}">
                <a16:creationId xmlns:a16="http://schemas.microsoft.com/office/drawing/2014/main" id="{D5EF0B11-FFBE-4FAD-98A6-9DF95E53DC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81257" y="1321080"/>
            <a:ext cx="6154578" cy="4923662"/>
          </a:xfrm>
          <a:prstGeom prst="rect">
            <a:avLst/>
          </a:prstGeom>
        </p:spPr>
      </p:pic>
    </p:spTree>
    <p:extLst>
      <p:ext uri="{BB962C8B-B14F-4D97-AF65-F5344CB8AC3E}">
        <p14:creationId xmlns:p14="http://schemas.microsoft.com/office/powerpoint/2010/main" val="23521009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A378AD-144E-4B23-927E-B837F2AA83B9}"/>
              </a:ext>
            </a:extLst>
          </p:cNvPr>
          <p:cNvSpPr>
            <a:spLocks noGrp="1"/>
          </p:cNvSpPr>
          <p:nvPr>
            <p:ph type="title"/>
          </p:nvPr>
        </p:nvSpPr>
        <p:spPr/>
        <p:txBody>
          <a:bodyPr>
            <a:normAutofit/>
          </a:bodyPr>
          <a:lstStyle/>
          <a:p>
            <a:r>
              <a:rPr lang="fr-CH"/>
              <a:t>La rate est composée de pulpe rouge et blanche</a:t>
            </a:r>
          </a:p>
        </p:txBody>
      </p:sp>
      <p:sp>
        <p:nvSpPr>
          <p:cNvPr id="5" name="Content Placeholder 4">
            <a:extLst>
              <a:ext uri="{FF2B5EF4-FFF2-40B4-BE49-F238E27FC236}">
                <a16:creationId xmlns:a16="http://schemas.microsoft.com/office/drawing/2014/main" id="{D032C7BE-F2D7-4FDE-B29D-8E13EF21C8A4}"/>
              </a:ext>
            </a:extLst>
          </p:cNvPr>
          <p:cNvSpPr>
            <a:spLocks noGrp="1"/>
          </p:cNvSpPr>
          <p:nvPr>
            <p:ph sz="half" idx="1"/>
          </p:nvPr>
        </p:nvSpPr>
        <p:spPr>
          <a:xfrm>
            <a:off x="244870" y="1316736"/>
            <a:ext cx="4271010" cy="5079683"/>
          </a:xfrm>
        </p:spPr>
        <p:txBody>
          <a:bodyPr>
            <a:noAutofit/>
          </a:bodyPr>
          <a:lstStyle/>
          <a:p>
            <a:pPr marL="0" indent="0">
              <a:buNone/>
            </a:pPr>
            <a:r>
              <a:rPr lang="fr-CH" sz="1800" b="1" dirty="0"/>
              <a:t>La pulpe rouge</a:t>
            </a:r>
          </a:p>
          <a:p>
            <a:r>
              <a:rPr lang="fr-CH" sz="1800" dirty="0"/>
              <a:t>participe à l’élimination des débris cellulaires et des érythrocytes et leucocytes âgés </a:t>
            </a:r>
          </a:p>
          <a:p>
            <a:r>
              <a:rPr lang="fr-CH" sz="1800" dirty="0"/>
              <a:t>se compose de macrophages, globules rouges (élimination), peu de lymphocytes</a:t>
            </a:r>
          </a:p>
          <a:p>
            <a:pPr marL="0" indent="0">
              <a:buNone/>
            </a:pPr>
            <a:r>
              <a:rPr lang="fr-CH" sz="1800" b="1" dirty="0"/>
              <a:t>La pulpe blanche</a:t>
            </a:r>
          </a:p>
          <a:p>
            <a:r>
              <a:rPr lang="fr-CH" sz="1800" dirty="0"/>
              <a:t>agit en tant qu’organe lymphoïde secondaire capable de déclencher une réponse immunitaire contre des antigènes du sang.</a:t>
            </a:r>
          </a:p>
          <a:p>
            <a:r>
              <a:rPr lang="fr-CH" sz="1800" dirty="0"/>
              <a:t>entoure les extensions de l’artère splénique, formant l’enveloppe lymphoïde </a:t>
            </a:r>
            <a:r>
              <a:rPr lang="fr-CH" sz="1800" dirty="0" err="1"/>
              <a:t>périartériolaire</a:t>
            </a:r>
            <a:r>
              <a:rPr lang="fr-CH" sz="1800" dirty="0"/>
              <a:t> (PALS) </a:t>
            </a:r>
          </a:p>
          <a:p>
            <a:r>
              <a:rPr lang="fr-CH" sz="1800" dirty="0"/>
              <a:t>se compose en majorité de cellules T. Attachés aux PALS l’on trouve des follicules primaires de cellules B et quelques centres germinatifs. </a:t>
            </a:r>
          </a:p>
        </p:txBody>
      </p:sp>
      <p:pic>
        <p:nvPicPr>
          <p:cNvPr id="8" name="5662_1.mp4">
            <a:hlinkClick r:id="" action="ppaction://media"/>
            <a:extLst>
              <a:ext uri="{FF2B5EF4-FFF2-40B4-BE49-F238E27FC236}">
                <a16:creationId xmlns:a16="http://schemas.microsoft.com/office/drawing/2014/main" id="{3C3E55C7-F05D-4AD2-BBE8-EDFC53993BA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15975" y="2002833"/>
            <a:ext cx="4728025" cy="3404015"/>
          </a:xfrm>
          <a:prstGeom prst="rect">
            <a:avLst/>
          </a:prstGeom>
        </p:spPr>
      </p:pic>
      <p:sp>
        <p:nvSpPr>
          <p:cNvPr id="9" name="TextBox 8">
            <a:extLst>
              <a:ext uri="{FF2B5EF4-FFF2-40B4-BE49-F238E27FC236}">
                <a16:creationId xmlns:a16="http://schemas.microsoft.com/office/drawing/2014/main" id="{04C5D3FB-B39E-4269-82A9-1755965C32B9}"/>
              </a:ext>
            </a:extLst>
          </p:cNvPr>
          <p:cNvSpPr txBox="1"/>
          <p:nvPr/>
        </p:nvSpPr>
        <p:spPr>
          <a:xfrm>
            <a:off x="4895577" y="2146453"/>
            <a:ext cx="1840632" cy="400110"/>
          </a:xfrm>
          <a:prstGeom prst="rect">
            <a:avLst/>
          </a:prstGeom>
          <a:solidFill>
            <a:schemeClr val="bg1"/>
          </a:solidFill>
        </p:spPr>
        <p:txBody>
          <a:bodyPr wrap="none" rtlCol="0">
            <a:spAutoFit/>
          </a:bodyPr>
          <a:lstStyle/>
          <a:p>
            <a:r>
              <a:rPr lang="fr-CH" sz="2000" dirty="0"/>
              <a:t>Veine splénique</a:t>
            </a:r>
          </a:p>
        </p:txBody>
      </p:sp>
      <p:sp>
        <p:nvSpPr>
          <p:cNvPr id="10" name="TextBox 9">
            <a:extLst>
              <a:ext uri="{FF2B5EF4-FFF2-40B4-BE49-F238E27FC236}">
                <a16:creationId xmlns:a16="http://schemas.microsoft.com/office/drawing/2014/main" id="{A65EE49A-EB0A-43A9-A15B-15954EE6D1A7}"/>
              </a:ext>
            </a:extLst>
          </p:cNvPr>
          <p:cNvSpPr txBox="1"/>
          <p:nvPr/>
        </p:nvSpPr>
        <p:spPr>
          <a:xfrm>
            <a:off x="7185720" y="2124527"/>
            <a:ext cx="1922578" cy="400110"/>
          </a:xfrm>
          <a:prstGeom prst="rect">
            <a:avLst/>
          </a:prstGeom>
          <a:solidFill>
            <a:schemeClr val="bg1"/>
          </a:solidFill>
        </p:spPr>
        <p:txBody>
          <a:bodyPr wrap="none" rtlCol="0">
            <a:spAutoFit/>
          </a:bodyPr>
          <a:lstStyle/>
          <a:p>
            <a:r>
              <a:rPr lang="fr-CH" sz="2000" dirty="0"/>
              <a:t>Artère splénique</a:t>
            </a:r>
          </a:p>
        </p:txBody>
      </p:sp>
      <p:sp>
        <p:nvSpPr>
          <p:cNvPr id="11" name="TextBox 10">
            <a:extLst>
              <a:ext uri="{FF2B5EF4-FFF2-40B4-BE49-F238E27FC236}">
                <a16:creationId xmlns:a16="http://schemas.microsoft.com/office/drawing/2014/main" id="{35045327-B746-4B5E-B1C1-07A4AF773884}"/>
              </a:ext>
            </a:extLst>
          </p:cNvPr>
          <p:cNvSpPr txBox="1"/>
          <p:nvPr/>
        </p:nvSpPr>
        <p:spPr>
          <a:xfrm>
            <a:off x="4739645" y="5163187"/>
            <a:ext cx="673902" cy="400110"/>
          </a:xfrm>
          <a:prstGeom prst="rect">
            <a:avLst/>
          </a:prstGeom>
          <a:solidFill>
            <a:schemeClr val="bg1"/>
          </a:solidFill>
        </p:spPr>
        <p:txBody>
          <a:bodyPr wrap="none" rtlCol="0">
            <a:spAutoFit/>
          </a:bodyPr>
          <a:lstStyle/>
          <a:p>
            <a:r>
              <a:rPr lang="fr-CH" sz="2000"/>
              <a:t>PALS</a:t>
            </a:r>
          </a:p>
        </p:txBody>
      </p:sp>
      <p:cxnSp>
        <p:nvCxnSpPr>
          <p:cNvPr id="12" name="Straight Connector 11">
            <a:extLst>
              <a:ext uri="{FF2B5EF4-FFF2-40B4-BE49-F238E27FC236}">
                <a16:creationId xmlns:a16="http://schemas.microsoft.com/office/drawing/2014/main" id="{5C941BA4-AD09-4B46-9A4D-405E66699AE8}"/>
              </a:ext>
            </a:extLst>
          </p:cNvPr>
          <p:cNvCxnSpPr/>
          <p:nvPr/>
        </p:nvCxnSpPr>
        <p:spPr bwMode="auto">
          <a:xfrm flipH="1">
            <a:off x="7619965" y="2418516"/>
            <a:ext cx="360040" cy="196385"/>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1F76F2E8-A628-4905-ACB4-529D40DB8996}"/>
              </a:ext>
            </a:extLst>
          </p:cNvPr>
          <p:cNvCxnSpPr/>
          <p:nvPr/>
        </p:nvCxnSpPr>
        <p:spPr bwMode="auto">
          <a:xfrm flipH="1" flipV="1">
            <a:off x="6683861" y="2346508"/>
            <a:ext cx="288032" cy="196385"/>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15" name="TextBox 14">
            <a:extLst>
              <a:ext uri="{FF2B5EF4-FFF2-40B4-BE49-F238E27FC236}">
                <a16:creationId xmlns:a16="http://schemas.microsoft.com/office/drawing/2014/main" id="{F3342960-608B-420A-8BEC-6BC373966350}"/>
              </a:ext>
            </a:extLst>
          </p:cNvPr>
          <p:cNvSpPr txBox="1"/>
          <p:nvPr/>
        </p:nvSpPr>
        <p:spPr>
          <a:xfrm>
            <a:off x="6035790" y="5235195"/>
            <a:ext cx="2842740" cy="707886"/>
          </a:xfrm>
          <a:prstGeom prst="rect">
            <a:avLst/>
          </a:prstGeom>
          <a:solidFill>
            <a:schemeClr val="bg1"/>
          </a:solidFill>
        </p:spPr>
        <p:txBody>
          <a:bodyPr wrap="square" rtlCol="0">
            <a:spAutoFit/>
          </a:bodyPr>
          <a:lstStyle/>
          <a:p>
            <a:r>
              <a:rPr lang="fr-CH" sz="2000"/>
              <a:t>Follicules primaires des cellules B</a:t>
            </a:r>
          </a:p>
        </p:txBody>
      </p:sp>
      <p:cxnSp>
        <p:nvCxnSpPr>
          <p:cNvPr id="16" name="Straight Connector 15">
            <a:extLst>
              <a:ext uri="{FF2B5EF4-FFF2-40B4-BE49-F238E27FC236}">
                <a16:creationId xmlns:a16="http://schemas.microsoft.com/office/drawing/2014/main" id="{4397C0A7-573B-4092-88D7-9B8F11B5A40E}"/>
              </a:ext>
            </a:extLst>
          </p:cNvPr>
          <p:cNvCxnSpPr/>
          <p:nvPr/>
        </p:nvCxnSpPr>
        <p:spPr bwMode="auto">
          <a:xfrm flipH="1">
            <a:off x="6899885" y="4673675"/>
            <a:ext cx="432048" cy="654618"/>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2" name="Rectangle 1">
            <a:extLst>
              <a:ext uri="{FF2B5EF4-FFF2-40B4-BE49-F238E27FC236}">
                <a16:creationId xmlns:a16="http://schemas.microsoft.com/office/drawing/2014/main" id="{C2F42AA0-B1C0-D046-A966-D9C3E242086C}"/>
              </a:ext>
            </a:extLst>
          </p:cNvPr>
          <p:cNvSpPr/>
          <p:nvPr/>
        </p:nvSpPr>
        <p:spPr>
          <a:xfrm>
            <a:off x="8239648" y="4270549"/>
            <a:ext cx="1145512" cy="8926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A59CA214-7471-2643-BA53-C949C9C23731}"/>
              </a:ext>
            </a:extLst>
          </p:cNvPr>
          <p:cNvSpPr/>
          <p:nvPr/>
        </p:nvSpPr>
        <p:spPr>
          <a:xfrm>
            <a:off x="4549451" y="4769784"/>
            <a:ext cx="997239" cy="3934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6D2BBEE4-823F-E04A-881F-9832D3016C75}"/>
              </a:ext>
            </a:extLst>
          </p:cNvPr>
          <p:cNvSpPr/>
          <p:nvPr/>
        </p:nvSpPr>
        <p:spPr>
          <a:xfrm>
            <a:off x="5101251" y="4873451"/>
            <a:ext cx="997239" cy="3242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 name="Straight Connector 13">
            <a:extLst>
              <a:ext uri="{FF2B5EF4-FFF2-40B4-BE49-F238E27FC236}">
                <a16:creationId xmlns:a16="http://schemas.microsoft.com/office/drawing/2014/main" id="{7F790456-7DE5-4B42-8737-1A24918B8877}"/>
              </a:ext>
            </a:extLst>
          </p:cNvPr>
          <p:cNvCxnSpPr>
            <a:cxnSpLocks/>
            <a:endCxn id="11" idx="3"/>
          </p:cNvCxnSpPr>
          <p:nvPr/>
        </p:nvCxnSpPr>
        <p:spPr bwMode="auto">
          <a:xfrm flipH="1">
            <a:off x="5413547" y="4601667"/>
            <a:ext cx="622242" cy="761575"/>
          </a:xfrm>
          <a:prstGeom prst="line">
            <a:avLst/>
          </a:prstGeom>
          <a:solidFill>
            <a:schemeClr val="accent1"/>
          </a:solidFill>
          <a:ln w="1905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5243479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3EE44-1EB8-4BF1-935B-E86D44BD9ADC}"/>
              </a:ext>
            </a:extLst>
          </p:cNvPr>
          <p:cNvSpPr>
            <a:spLocks noGrp="1"/>
          </p:cNvSpPr>
          <p:nvPr>
            <p:ph type="title"/>
          </p:nvPr>
        </p:nvSpPr>
        <p:spPr/>
        <p:txBody>
          <a:bodyPr>
            <a:normAutofit/>
          </a:bodyPr>
          <a:lstStyle/>
          <a:p>
            <a:r>
              <a:rPr lang="fr-CH"/>
              <a:t>Migration des leucocytes au sein de la rate</a:t>
            </a:r>
          </a:p>
        </p:txBody>
      </p:sp>
      <p:sp>
        <p:nvSpPr>
          <p:cNvPr id="3" name="Content Placeholder 2">
            <a:extLst>
              <a:ext uri="{FF2B5EF4-FFF2-40B4-BE49-F238E27FC236}">
                <a16:creationId xmlns:a16="http://schemas.microsoft.com/office/drawing/2014/main" id="{F2D22E3F-90AE-418D-ABBF-51CAA82A01A4}"/>
              </a:ext>
            </a:extLst>
          </p:cNvPr>
          <p:cNvSpPr>
            <a:spLocks noGrp="1"/>
          </p:cNvSpPr>
          <p:nvPr>
            <p:ph idx="1"/>
          </p:nvPr>
        </p:nvSpPr>
        <p:spPr/>
        <p:txBody>
          <a:bodyPr/>
          <a:lstStyle/>
          <a:p>
            <a:pPr marL="0" indent="0">
              <a:buNone/>
            </a:pPr>
            <a:r>
              <a:rPr lang="fr-CH" dirty="0"/>
              <a:t>Les antigènes du sang accèdent à la rate par l’artère splénique et sont capturés par les </a:t>
            </a:r>
            <a:r>
              <a:rPr lang="fr-CH" dirty="0" err="1"/>
              <a:t>DCs</a:t>
            </a:r>
            <a:r>
              <a:rPr lang="fr-CH" dirty="0"/>
              <a:t> du PALS. Les </a:t>
            </a:r>
            <a:r>
              <a:rPr lang="fr-CH" dirty="0" err="1"/>
              <a:t>DCs</a:t>
            </a:r>
            <a:r>
              <a:rPr lang="fr-CH" dirty="0"/>
              <a:t> et les lymphocytes entrent par l’artère splénique. </a:t>
            </a:r>
          </a:p>
        </p:txBody>
      </p:sp>
      <p:pic>
        <p:nvPicPr>
          <p:cNvPr id="4" name="5662_2.mp4">
            <a:hlinkClick r:id="" action="ppaction://media"/>
            <a:extLst>
              <a:ext uri="{FF2B5EF4-FFF2-40B4-BE49-F238E27FC236}">
                <a16:creationId xmlns:a16="http://schemas.microsoft.com/office/drawing/2014/main" id="{4669A386-E557-461A-BC1C-B6989DD743B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48503" y="1907322"/>
            <a:ext cx="6246993" cy="4497617"/>
          </a:xfrm>
          <a:prstGeom prst="rect">
            <a:avLst/>
          </a:prstGeom>
        </p:spPr>
      </p:pic>
    </p:spTree>
    <p:extLst>
      <p:ext uri="{BB962C8B-B14F-4D97-AF65-F5344CB8AC3E}">
        <p14:creationId xmlns:p14="http://schemas.microsoft.com/office/powerpoint/2010/main" val="39815050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4AB3C-1FCC-4961-AA04-FBC8A333556A}"/>
              </a:ext>
            </a:extLst>
          </p:cNvPr>
          <p:cNvSpPr>
            <a:spLocks noGrp="1"/>
          </p:cNvSpPr>
          <p:nvPr>
            <p:ph type="title"/>
          </p:nvPr>
        </p:nvSpPr>
        <p:spPr/>
        <p:txBody>
          <a:bodyPr/>
          <a:lstStyle/>
          <a:p>
            <a:r>
              <a:rPr lang="fr-CH" dirty="0"/>
              <a:t>Le tissue lymphatique associé aux muqueuses (MALT)</a:t>
            </a:r>
          </a:p>
        </p:txBody>
      </p:sp>
      <p:sp>
        <p:nvSpPr>
          <p:cNvPr id="3" name="Content Placeholder 2">
            <a:extLst>
              <a:ext uri="{FF2B5EF4-FFF2-40B4-BE49-F238E27FC236}">
                <a16:creationId xmlns:a16="http://schemas.microsoft.com/office/drawing/2014/main" id="{EB794F15-A3C8-46F1-A4ED-A2ABFFD5627C}"/>
              </a:ext>
            </a:extLst>
          </p:cNvPr>
          <p:cNvSpPr>
            <a:spLocks noGrp="1"/>
          </p:cNvSpPr>
          <p:nvPr>
            <p:ph idx="1"/>
          </p:nvPr>
        </p:nvSpPr>
        <p:spPr/>
        <p:txBody>
          <a:bodyPr>
            <a:normAutofit/>
          </a:bodyPr>
          <a:lstStyle/>
          <a:p>
            <a:r>
              <a:rPr lang="fr-CH" sz="1800" dirty="0"/>
              <a:t>Le MALT est un tissu lymphoïde associé aux tissus muqueux.</a:t>
            </a:r>
          </a:p>
          <a:p>
            <a:r>
              <a:rPr lang="fr-CH" sz="1800" dirty="0"/>
              <a:t>Pas tous les tissus muqueux contiennent un tissu lymphoïde organisé. On trouve le MALT dans les organes gastrointestinaux et respiratoires, mais pas dans les organes génitaux.</a:t>
            </a:r>
          </a:p>
          <a:p>
            <a:r>
              <a:rPr lang="fr-CH" sz="1800" dirty="0"/>
              <a:t>Le MALT inclut: </a:t>
            </a:r>
          </a:p>
          <a:p>
            <a:pPr lvl="1">
              <a:buFont typeface="Courier New" panose="02070309020205020404" pitchFamily="49" charset="0"/>
              <a:buChar char="o"/>
            </a:pPr>
            <a:r>
              <a:rPr lang="fr-CH" sz="1800" dirty="0"/>
              <a:t>les amygdales</a:t>
            </a:r>
          </a:p>
          <a:p>
            <a:pPr lvl="1">
              <a:buFont typeface="Courier New" panose="02070309020205020404" pitchFamily="49" charset="0"/>
              <a:buChar char="o"/>
            </a:pPr>
            <a:r>
              <a:rPr lang="fr-CH" sz="1800" dirty="0"/>
              <a:t>le GALT</a:t>
            </a:r>
          </a:p>
          <a:p>
            <a:pPr lvl="2">
              <a:buFont typeface="Courier New" panose="02070309020205020404" pitchFamily="49" charset="0"/>
              <a:buChar char="o"/>
            </a:pPr>
            <a:r>
              <a:rPr lang="fr-CH" dirty="0"/>
              <a:t>les plaques de Peyer</a:t>
            </a:r>
            <a:endParaRPr lang="fr-CH" altLang="ja-JP" dirty="0"/>
          </a:p>
          <a:p>
            <a:pPr lvl="2">
              <a:buFont typeface="Courier New" panose="02070309020205020404" pitchFamily="49" charset="0"/>
              <a:buChar char="o"/>
            </a:pPr>
            <a:r>
              <a:rPr lang="fr-CH" dirty="0"/>
              <a:t>l’appendice</a:t>
            </a:r>
          </a:p>
          <a:p>
            <a:pPr lvl="2">
              <a:buFont typeface="Courier New" panose="02070309020205020404" pitchFamily="49" charset="0"/>
              <a:buChar char="o"/>
            </a:pPr>
            <a:r>
              <a:rPr lang="fr-CH" dirty="0"/>
              <a:t>les follicules (colon &amp; rectum) </a:t>
            </a:r>
          </a:p>
          <a:p>
            <a:pPr lvl="1">
              <a:buFont typeface="Courier New" panose="02070309020205020404" pitchFamily="49" charset="0"/>
              <a:buChar char="o"/>
            </a:pPr>
            <a:r>
              <a:rPr lang="fr-CH" sz="1800" dirty="0"/>
              <a:t>le BALT</a:t>
            </a:r>
          </a:p>
        </p:txBody>
      </p:sp>
      <p:pic>
        <p:nvPicPr>
          <p:cNvPr id="5" name="Picture 10">
            <a:extLst>
              <a:ext uri="{FF2B5EF4-FFF2-40B4-BE49-F238E27FC236}">
                <a16:creationId xmlns:a16="http://schemas.microsoft.com/office/drawing/2014/main" id="{A13163E5-F640-4D65-8F21-E24BB51565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90" t="4011" r="4054" b="16361"/>
          <a:stretch/>
        </p:blipFill>
        <p:spPr bwMode="auto">
          <a:xfrm>
            <a:off x="4335475" y="2016555"/>
            <a:ext cx="4247693" cy="45183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56206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ABBD5-A44C-4D5C-80C1-E76540C82163}"/>
              </a:ext>
            </a:extLst>
          </p:cNvPr>
          <p:cNvSpPr>
            <a:spLocks noGrp="1"/>
          </p:cNvSpPr>
          <p:nvPr>
            <p:ph type="title"/>
          </p:nvPr>
        </p:nvSpPr>
        <p:spPr/>
        <p:txBody>
          <a:bodyPr>
            <a:normAutofit/>
          </a:bodyPr>
          <a:lstStyle/>
          <a:p>
            <a:r>
              <a:rPr lang="fr-CH"/>
              <a:t>Le tissue lymphatique associé aux muqueuses (MALT)</a:t>
            </a:r>
          </a:p>
        </p:txBody>
      </p:sp>
      <p:sp>
        <p:nvSpPr>
          <p:cNvPr id="3" name="Content Placeholder 2">
            <a:extLst>
              <a:ext uri="{FF2B5EF4-FFF2-40B4-BE49-F238E27FC236}">
                <a16:creationId xmlns:a16="http://schemas.microsoft.com/office/drawing/2014/main" id="{6E6ADC5D-4A82-4650-B67D-FEE4BB9AF0E4}"/>
              </a:ext>
            </a:extLst>
          </p:cNvPr>
          <p:cNvSpPr>
            <a:spLocks noGrp="1"/>
          </p:cNvSpPr>
          <p:nvPr>
            <p:ph idx="1"/>
          </p:nvPr>
        </p:nvSpPr>
        <p:spPr/>
        <p:txBody>
          <a:bodyPr/>
          <a:lstStyle/>
          <a:p>
            <a:pPr marL="0" indent="0">
              <a:buNone/>
            </a:pPr>
            <a:r>
              <a:rPr lang="fr-CH" sz="2000" dirty="0"/>
              <a:t>Exemple: une plaque de Peyer dans le tissu intestinal</a:t>
            </a:r>
          </a:p>
          <a:p>
            <a:pPr marL="0" indent="0">
              <a:buNone/>
            </a:pPr>
            <a:r>
              <a:rPr lang="fr-CH" dirty="0"/>
              <a:t>		</a:t>
            </a:r>
            <a:r>
              <a:rPr lang="fr-CH" b="1" dirty="0" err="1"/>
              <a:t>Role</a:t>
            </a:r>
            <a:r>
              <a:rPr lang="fr-CH" b="1" dirty="0"/>
              <a:t> des cellules M dans l’échantillonnage intestinal</a:t>
            </a:r>
            <a:endParaRPr lang="fr-CH" dirty="0"/>
          </a:p>
        </p:txBody>
      </p:sp>
      <p:pic>
        <p:nvPicPr>
          <p:cNvPr id="4" name="3410_1.mp4">
            <a:hlinkClick r:id="" action="ppaction://media"/>
            <a:extLst>
              <a:ext uri="{FF2B5EF4-FFF2-40B4-BE49-F238E27FC236}">
                <a16:creationId xmlns:a16="http://schemas.microsoft.com/office/drawing/2014/main" id="{58E8D4D5-E1EE-4D58-8DA4-47578C6BC5A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85681" y="1872525"/>
            <a:ext cx="6291782" cy="4396601"/>
          </a:xfrm>
          <a:prstGeom prst="rect">
            <a:avLst/>
          </a:prstGeom>
        </p:spPr>
      </p:pic>
    </p:spTree>
    <p:extLst>
      <p:ext uri="{BB962C8B-B14F-4D97-AF65-F5344CB8AC3E}">
        <p14:creationId xmlns:p14="http://schemas.microsoft.com/office/powerpoint/2010/main" val="11713819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3410_2.mp4">
            <a:hlinkClick r:id="" action="ppaction://media"/>
            <a:extLst>
              <a:ext uri="{FF2B5EF4-FFF2-40B4-BE49-F238E27FC236}">
                <a16:creationId xmlns:a16="http://schemas.microsoft.com/office/drawing/2014/main" id="{0BA220D5-26CD-43B4-BA16-9F0284B04EA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18419" y="1872525"/>
            <a:ext cx="6359044" cy="4443603"/>
          </a:xfrm>
          <a:prstGeom prst="rect">
            <a:avLst/>
          </a:prstGeom>
        </p:spPr>
      </p:pic>
      <p:sp>
        <p:nvSpPr>
          <p:cNvPr id="2" name="Title 1">
            <a:extLst>
              <a:ext uri="{FF2B5EF4-FFF2-40B4-BE49-F238E27FC236}">
                <a16:creationId xmlns:a16="http://schemas.microsoft.com/office/drawing/2014/main" id="{C55ABBD5-A44C-4D5C-80C1-E76540C82163}"/>
              </a:ext>
            </a:extLst>
          </p:cNvPr>
          <p:cNvSpPr>
            <a:spLocks noGrp="1"/>
          </p:cNvSpPr>
          <p:nvPr>
            <p:ph type="title"/>
          </p:nvPr>
        </p:nvSpPr>
        <p:spPr/>
        <p:txBody>
          <a:bodyPr>
            <a:normAutofit/>
          </a:bodyPr>
          <a:lstStyle/>
          <a:p>
            <a:r>
              <a:rPr lang="fr-CH" dirty="0"/>
              <a:t>Le tissue lymphatique associé aux muqueuses (MALT)</a:t>
            </a:r>
          </a:p>
        </p:txBody>
      </p:sp>
      <p:sp>
        <p:nvSpPr>
          <p:cNvPr id="3" name="Content Placeholder 2">
            <a:extLst>
              <a:ext uri="{FF2B5EF4-FFF2-40B4-BE49-F238E27FC236}">
                <a16:creationId xmlns:a16="http://schemas.microsoft.com/office/drawing/2014/main" id="{6E6ADC5D-4A82-4650-B67D-FEE4BB9AF0E4}"/>
              </a:ext>
            </a:extLst>
          </p:cNvPr>
          <p:cNvSpPr>
            <a:spLocks noGrp="1"/>
          </p:cNvSpPr>
          <p:nvPr>
            <p:ph idx="1"/>
          </p:nvPr>
        </p:nvSpPr>
        <p:spPr/>
        <p:txBody>
          <a:bodyPr/>
          <a:lstStyle/>
          <a:p>
            <a:pPr marL="0" indent="0">
              <a:buNone/>
            </a:pPr>
            <a:r>
              <a:rPr lang="fr-CH" dirty="0"/>
              <a:t>Exemple: une plaque de Peyer dans le tissu intestinal</a:t>
            </a:r>
          </a:p>
          <a:p>
            <a:pPr marL="0" indent="0">
              <a:buNone/>
            </a:pPr>
            <a:r>
              <a:rPr lang="fr-CH" dirty="0"/>
              <a:t>		</a:t>
            </a:r>
            <a:r>
              <a:rPr lang="fr-FR" b="1" dirty="0"/>
              <a:t>Prélèvement direct d’antigène par les cellules dendritiques</a:t>
            </a:r>
            <a:endParaRPr lang="en-GB" dirty="0"/>
          </a:p>
          <a:p>
            <a:endParaRPr lang="en-GB" dirty="0"/>
          </a:p>
          <a:p>
            <a:endParaRPr lang="fr-CH" dirty="0"/>
          </a:p>
        </p:txBody>
      </p:sp>
    </p:spTree>
    <p:extLst>
      <p:ext uri="{BB962C8B-B14F-4D97-AF65-F5344CB8AC3E}">
        <p14:creationId xmlns:p14="http://schemas.microsoft.com/office/powerpoint/2010/main" val="24042364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H"/>
              <a:t>Expérience historique par Tiselius et Kabat (1939)</a:t>
            </a:r>
          </a:p>
        </p:txBody>
      </p:sp>
      <p:sp>
        <p:nvSpPr>
          <p:cNvPr id="3" name="Content Placeholder 2"/>
          <p:cNvSpPr>
            <a:spLocks noGrp="1"/>
          </p:cNvSpPr>
          <p:nvPr>
            <p:ph idx="1"/>
          </p:nvPr>
        </p:nvSpPr>
        <p:spPr/>
        <p:txBody>
          <a:bodyPr/>
          <a:lstStyle/>
          <a:p>
            <a:pPr marL="0" indent="0">
              <a:buNone/>
            </a:pPr>
            <a:r>
              <a:rPr lang="fr-CH" dirty="0"/>
              <a:t>Immunisation de lapins avec l’ovalbumine, électrophorèse de </a:t>
            </a:r>
            <a:r>
              <a:rPr lang="fr-CH" b="1" dirty="0">
                <a:solidFill>
                  <a:srgbClr val="00B0F0"/>
                </a:solidFill>
                <a:effectLst>
                  <a:outerShdw blurRad="38100" dist="38100" dir="2700000" algn="tl">
                    <a:srgbClr val="000000">
                      <a:alpha val="43137"/>
                    </a:srgbClr>
                  </a:outerShdw>
                </a:effectLst>
              </a:rPr>
              <a:t>sérum immun </a:t>
            </a:r>
            <a:r>
              <a:rPr lang="fr-CH" dirty="0"/>
              <a:t>ou de </a:t>
            </a:r>
            <a:r>
              <a:rPr lang="fr-CH" b="1" dirty="0">
                <a:effectLst>
                  <a:outerShdw blurRad="38100" dist="38100" dir="2700000" algn="tl">
                    <a:srgbClr val="000000">
                      <a:alpha val="43137"/>
                    </a:srgbClr>
                  </a:outerShdw>
                </a:effectLst>
              </a:rPr>
              <a:t>sérum immun adsorbé sur ovalbumine</a:t>
            </a:r>
            <a:endParaRPr lang="fr-CH"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2772" y="1888033"/>
            <a:ext cx="6623720" cy="4636604"/>
          </a:xfrm>
          <a:prstGeom prst="rect">
            <a:avLst/>
          </a:prstGeom>
        </p:spPr>
      </p:pic>
    </p:spTree>
    <p:extLst>
      <p:ext uri="{BB962C8B-B14F-4D97-AF65-F5344CB8AC3E}">
        <p14:creationId xmlns:p14="http://schemas.microsoft.com/office/powerpoint/2010/main" val="35761585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0FF9B-9568-4467-8D8D-DA14FD14EE61}"/>
              </a:ext>
            </a:extLst>
          </p:cNvPr>
          <p:cNvSpPr>
            <a:spLocks noGrp="1"/>
          </p:cNvSpPr>
          <p:nvPr>
            <p:ph type="title"/>
          </p:nvPr>
        </p:nvSpPr>
        <p:spPr>
          <a:solidFill>
            <a:srgbClr val="0070C0"/>
          </a:solidFill>
        </p:spPr>
        <p:txBody>
          <a:bodyPr/>
          <a:lstStyle/>
          <a:p>
            <a:r>
              <a:rPr lang="fr-CH">
                <a:solidFill>
                  <a:schemeClr val="bg1"/>
                </a:solidFill>
              </a:rPr>
              <a:t>Conclusions 3.3 | Les organes lymphoïdes</a:t>
            </a:r>
          </a:p>
        </p:txBody>
      </p:sp>
      <p:sp>
        <p:nvSpPr>
          <p:cNvPr id="3" name="Content Placeholder 2">
            <a:extLst>
              <a:ext uri="{FF2B5EF4-FFF2-40B4-BE49-F238E27FC236}">
                <a16:creationId xmlns:a16="http://schemas.microsoft.com/office/drawing/2014/main" id="{B2DFB912-9A6C-401B-B7B6-8864BCF4CE81}"/>
              </a:ext>
            </a:extLst>
          </p:cNvPr>
          <p:cNvSpPr>
            <a:spLocks noGrp="1"/>
          </p:cNvSpPr>
          <p:nvPr>
            <p:ph idx="1"/>
          </p:nvPr>
        </p:nvSpPr>
        <p:spPr>
          <a:xfrm>
            <a:off x="204597" y="1294054"/>
            <a:ext cx="8734806" cy="5365216"/>
          </a:xfrm>
        </p:spPr>
        <p:txBody>
          <a:bodyPr>
            <a:normAutofit/>
          </a:bodyPr>
          <a:lstStyle/>
          <a:p>
            <a:r>
              <a:rPr lang="fr-CH" sz="1800" dirty="0"/>
              <a:t>Les lymphocytes circulent en continu entre le sang et les organes lymphoïdes. </a:t>
            </a:r>
          </a:p>
          <a:p>
            <a:r>
              <a:rPr lang="fr-CH" sz="1800" dirty="0"/>
              <a:t>Les organes lymphoïdes se divisent en:</a:t>
            </a:r>
          </a:p>
          <a:p>
            <a:pPr lvl="1">
              <a:buFont typeface="Courier New" panose="02070309020205020404" pitchFamily="49" charset="0"/>
              <a:buChar char="o"/>
            </a:pPr>
            <a:r>
              <a:rPr lang="fr-CH" dirty="0">
                <a:solidFill>
                  <a:srgbClr val="C00000"/>
                </a:solidFill>
              </a:rPr>
              <a:t>Organes lymphoïdes primaires </a:t>
            </a:r>
            <a:r>
              <a:rPr lang="fr-CH" sz="1800" dirty="0"/>
              <a:t>qui sont les sites d’origine des leucocytes et incluent</a:t>
            </a:r>
          </a:p>
          <a:p>
            <a:pPr lvl="2"/>
            <a:r>
              <a:rPr lang="fr-CH" dirty="0"/>
              <a:t>la moelle osseuse:  progéniteurs B et T, maturation des cellules B </a:t>
            </a:r>
          </a:p>
          <a:p>
            <a:pPr lvl="2"/>
            <a:r>
              <a:rPr lang="fr-CH" dirty="0"/>
              <a:t>le thymus: maturation des cellules T</a:t>
            </a:r>
          </a:p>
          <a:p>
            <a:pPr lvl="1">
              <a:buFont typeface="Courier New" panose="02070309020205020404" pitchFamily="49" charset="0"/>
              <a:buChar char="o"/>
            </a:pPr>
            <a:r>
              <a:rPr lang="fr-CH" dirty="0">
                <a:solidFill>
                  <a:srgbClr val="C00000"/>
                </a:solidFill>
              </a:rPr>
              <a:t>Organes lymphoïdes secondaires </a:t>
            </a:r>
            <a:r>
              <a:rPr lang="fr-CH" dirty="0"/>
              <a:t>qui sont les sites où les réponses immunitaires sont initiées et incluent</a:t>
            </a:r>
            <a:endParaRPr lang="fr-CH" sz="1800" dirty="0"/>
          </a:p>
          <a:p>
            <a:pPr lvl="2"/>
            <a:r>
              <a:rPr lang="fr-CH" dirty="0"/>
              <a:t>la rate</a:t>
            </a:r>
          </a:p>
          <a:p>
            <a:pPr lvl="2"/>
            <a:r>
              <a:rPr lang="fr-CH" dirty="0"/>
              <a:t>les ganglions lymphatiques</a:t>
            </a:r>
          </a:p>
          <a:p>
            <a:pPr lvl="2"/>
            <a:r>
              <a:rPr lang="fr-CH" dirty="0"/>
              <a:t>le tissu lymphatique associé aux muqueuses</a:t>
            </a:r>
          </a:p>
          <a:p>
            <a:r>
              <a:rPr lang="fr-CH" sz="1800" dirty="0"/>
              <a:t>Les organes lymphoïdes secondaires sont positionnés de façon stratégique afin de permettre l’échantillonnage d’antigènes aux différents sites d’entrée (peau, sang, muqueuses). </a:t>
            </a:r>
          </a:p>
          <a:p>
            <a:r>
              <a:rPr lang="fr-CH" sz="1800" dirty="0"/>
              <a:t>Les </a:t>
            </a:r>
            <a:r>
              <a:rPr lang="fr-CH" sz="1800" dirty="0" err="1"/>
              <a:t>DCs</a:t>
            </a:r>
            <a:r>
              <a:rPr lang="fr-CH" sz="1800" dirty="0"/>
              <a:t> et les cellules M ont la capacité d’échantillonner les antigènes de la lumière de l’intestin. </a:t>
            </a:r>
          </a:p>
        </p:txBody>
      </p:sp>
    </p:spTree>
    <p:extLst>
      <p:ext uri="{BB962C8B-B14F-4D97-AF65-F5344CB8AC3E}">
        <p14:creationId xmlns:p14="http://schemas.microsoft.com/office/powerpoint/2010/main" val="5031194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88E36-2CAD-494F-8F1F-124A999B5792}"/>
              </a:ext>
            </a:extLst>
          </p:cNvPr>
          <p:cNvSpPr>
            <a:spLocks noGrp="1"/>
          </p:cNvSpPr>
          <p:nvPr>
            <p:ph type="title"/>
          </p:nvPr>
        </p:nvSpPr>
        <p:spPr>
          <a:solidFill>
            <a:srgbClr val="92D050"/>
          </a:solidFill>
        </p:spPr>
        <p:txBody>
          <a:bodyPr/>
          <a:lstStyle/>
          <a:p>
            <a:r>
              <a:rPr lang="fr-CH">
                <a:solidFill>
                  <a:schemeClr val="bg1"/>
                </a:solidFill>
              </a:rPr>
              <a:t>Objectifs d’apprentissage</a:t>
            </a:r>
          </a:p>
        </p:txBody>
      </p:sp>
      <p:sp>
        <p:nvSpPr>
          <p:cNvPr id="3" name="Content Placeholder 2">
            <a:extLst>
              <a:ext uri="{FF2B5EF4-FFF2-40B4-BE49-F238E27FC236}">
                <a16:creationId xmlns:a16="http://schemas.microsoft.com/office/drawing/2014/main" id="{786F31E3-A61A-47CB-90DE-CEA9FCFC12C4}"/>
              </a:ext>
            </a:extLst>
          </p:cNvPr>
          <p:cNvSpPr>
            <a:spLocks noGrp="1"/>
          </p:cNvSpPr>
          <p:nvPr>
            <p:ph idx="1"/>
          </p:nvPr>
        </p:nvSpPr>
        <p:spPr>
          <a:xfrm>
            <a:off x="204597" y="1158241"/>
            <a:ext cx="8734806" cy="5365216"/>
          </a:xfrm>
        </p:spPr>
        <p:txBody>
          <a:bodyPr>
            <a:normAutofit/>
          </a:bodyPr>
          <a:lstStyle/>
          <a:p>
            <a:pPr marL="457200" indent="-457200">
              <a:buFont typeface="+mj-lt"/>
              <a:buAutoNum type="arabicPeriod"/>
            </a:pPr>
            <a:r>
              <a:rPr lang="fr-CH" sz="1800" dirty="0"/>
              <a:t>Décrire la structure des organes lymphoïdes primaires et secondaires :</a:t>
            </a:r>
          </a:p>
          <a:p>
            <a:pPr lvl="1"/>
            <a:r>
              <a:rPr lang="fr-CH" sz="1800" i="1" dirty="0"/>
              <a:t>Quelle est la composition et la compartimentalisation des tissus lymphatiques?</a:t>
            </a:r>
          </a:p>
          <a:p>
            <a:pPr lvl="1"/>
            <a:r>
              <a:rPr lang="fr-CH" sz="1800" i="1" dirty="0"/>
              <a:t>Comment les cellules immunitaires sont-elles acheminées vers et redistribuées depuis les organes lymphoïdes?</a:t>
            </a:r>
          </a:p>
          <a:p>
            <a:pPr marL="457200" indent="-457200">
              <a:buFont typeface="+mj-lt"/>
              <a:buAutoNum type="arabicPeriod"/>
            </a:pPr>
            <a:r>
              <a:rPr lang="fr-CH" sz="1800" dirty="0"/>
              <a:t>Décrire l’architecture de la moelle osseuse et du thymus et expliquer comment ces structures permettent la génération des répertoires immuns</a:t>
            </a:r>
          </a:p>
          <a:p>
            <a:pPr lvl="1"/>
            <a:r>
              <a:rPr lang="fr-CH" i="1" dirty="0"/>
              <a:t>Quelles sont les étapes impliquées dans </a:t>
            </a:r>
            <a:r>
              <a:rPr lang="fr-CH" i="1"/>
              <a:t>la différenciation </a:t>
            </a:r>
            <a:r>
              <a:rPr lang="fr-CH" i="1" dirty="0"/>
              <a:t>et la maturation des cellules T et B?</a:t>
            </a:r>
            <a:r>
              <a:rPr lang="fr-CH" sz="1800" i="1" dirty="0"/>
              <a:t> </a:t>
            </a:r>
          </a:p>
          <a:p>
            <a:pPr lvl="1"/>
            <a:r>
              <a:rPr lang="fr-CH" i="1" dirty="0"/>
              <a:t>Nommer deux types de contrôle de qualité qui garantissent l’élimination des lymphocytes réactifs au soi.</a:t>
            </a:r>
            <a:endParaRPr lang="fr-CH" sz="1800" i="1" dirty="0"/>
          </a:p>
          <a:p>
            <a:pPr marL="457200" indent="-457200">
              <a:buFont typeface="+mj-lt"/>
              <a:buAutoNum type="arabicPeriod"/>
            </a:pPr>
            <a:r>
              <a:rPr lang="fr-CH" sz="1800" dirty="0"/>
              <a:t>Décrire le comportement migratoire des monocytes, granulocytes et des lymphocytes naïfs en conditions d’homéostasie</a:t>
            </a:r>
          </a:p>
          <a:p>
            <a:pPr lvl="1"/>
            <a:r>
              <a:rPr lang="fr-CH" i="1" dirty="0"/>
              <a:t>Expliquer l’utilité de la recirculation des lymphocytes</a:t>
            </a:r>
            <a:endParaRPr lang="fr-CH" sz="1800" i="1" dirty="0"/>
          </a:p>
          <a:p>
            <a:pPr lvl="1"/>
            <a:r>
              <a:rPr lang="fr-CH" sz="1800" i="1" dirty="0"/>
              <a:t>Contraster la migration des lymphocytes à traver</a:t>
            </a:r>
            <a:r>
              <a:rPr lang="fr-CH" i="1" dirty="0"/>
              <a:t>s la rate, les ganglions lymphatiques et le </a:t>
            </a:r>
            <a:r>
              <a:rPr lang="fr-CH" sz="1800" i="1" dirty="0"/>
              <a:t>MALT </a:t>
            </a:r>
          </a:p>
          <a:p>
            <a:pPr lvl="1"/>
            <a:r>
              <a:rPr lang="fr-CH" sz="1800" i="1" dirty="0"/>
              <a:t>Décrire les différentes façons dont les lymphocytes </a:t>
            </a:r>
            <a:r>
              <a:rPr lang="fr-CH" i="1" dirty="0"/>
              <a:t>peuvent accéder aux organes lymphoïdes secondaires</a:t>
            </a:r>
            <a:endParaRPr lang="fr-CH" sz="1800" dirty="0"/>
          </a:p>
        </p:txBody>
      </p:sp>
    </p:spTree>
    <p:extLst>
      <p:ext uri="{BB962C8B-B14F-4D97-AF65-F5344CB8AC3E}">
        <p14:creationId xmlns:p14="http://schemas.microsoft.com/office/powerpoint/2010/main" val="2120307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CH" dirty="0"/>
              <a:t>Anticorps monoclonaux  </a:t>
            </a:r>
            <a:br>
              <a:rPr lang="fr-CH" dirty="0"/>
            </a:br>
            <a:r>
              <a:rPr lang="fr-CH" dirty="0"/>
              <a:t>(Koehler et </a:t>
            </a:r>
            <a:r>
              <a:rPr lang="fr-CH" dirty="0" err="1"/>
              <a:t>Milstein</a:t>
            </a:r>
            <a:r>
              <a:rPr lang="fr-CH" dirty="0"/>
              <a:t>, Prix Nobel 1978)</a:t>
            </a:r>
          </a:p>
        </p:txBody>
      </p:sp>
      <p:pic>
        <p:nvPicPr>
          <p:cNvPr id="4" name="Image 1" descr="Dia_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062" y="983434"/>
            <a:ext cx="6808029" cy="5786825"/>
          </a:xfrm>
          <a:prstGeom prst="rect">
            <a:avLst/>
          </a:prstGeom>
        </p:spPr>
      </p:pic>
    </p:spTree>
    <p:extLst>
      <p:ext uri="{BB962C8B-B14F-4D97-AF65-F5344CB8AC3E}">
        <p14:creationId xmlns:p14="http://schemas.microsoft.com/office/powerpoint/2010/main" val="664098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fr-CH" dirty="0"/>
              <a:t>Anticorps monoclonaux</a:t>
            </a:r>
          </a:p>
        </p:txBody>
      </p:sp>
      <p:pic>
        <p:nvPicPr>
          <p:cNvPr id="6" name="Image 3" descr="Dia_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4779" y="836013"/>
            <a:ext cx="5754441" cy="5754441"/>
          </a:xfrm>
          <a:prstGeom prst="rect">
            <a:avLst/>
          </a:prstGeom>
        </p:spPr>
      </p:pic>
    </p:spTree>
    <p:extLst>
      <p:ext uri="{BB962C8B-B14F-4D97-AF65-F5344CB8AC3E}">
        <p14:creationId xmlns:p14="http://schemas.microsoft.com/office/powerpoint/2010/main" val="2826907726"/>
      </p:ext>
    </p:extLst>
  </p:cSld>
  <p:clrMapOvr>
    <a:masterClrMapping/>
  </p:clrMapOvr>
</p:sld>
</file>

<file path=ppt/theme/theme1.xml><?xml version="1.0" encoding="utf-8"?>
<a:theme xmlns:a="http://schemas.openxmlformats.org/drawingml/2006/main" name="MOOC_blue_calibri">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OC_blue_calibri.potx" id="{278E7758-D89B-4DA0-96F1-1039F8C16042}" vid="{03F57942-DF8A-49D2-8C17-EBBC995F41A0}"/>
    </a:ext>
  </a:extLst>
</a:theme>
</file>

<file path=docProps/app.xml><?xml version="1.0" encoding="utf-8"?>
<Properties xmlns="http://schemas.openxmlformats.org/officeDocument/2006/extended-properties" xmlns:vt="http://schemas.openxmlformats.org/officeDocument/2006/docPropsVTypes">
  <Template>MOOC_blue_calibri</Template>
  <TotalTime>3196</TotalTime>
  <Words>5635</Words>
  <Application>Microsoft Macintosh PowerPoint</Application>
  <PresentationFormat>Affichage à l'écran (4:3)</PresentationFormat>
  <Paragraphs>554</Paragraphs>
  <Slides>71</Slides>
  <Notes>0</Notes>
  <HiddenSlides>0</HiddenSlides>
  <MMClips>13</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71</vt:i4>
      </vt:variant>
    </vt:vector>
  </HeadingPairs>
  <TitlesOfParts>
    <vt:vector size="84" baseType="lpstr">
      <vt:lpstr>MS PGothic</vt:lpstr>
      <vt:lpstr>MS PGothic</vt:lpstr>
      <vt:lpstr>游ゴシック</vt:lpstr>
      <vt:lpstr>Arial</vt:lpstr>
      <vt:lpstr>Calibri</vt:lpstr>
      <vt:lpstr>Calibri Light</vt:lpstr>
      <vt:lpstr>Cambria</vt:lpstr>
      <vt:lpstr>Cambria Math</vt:lpstr>
      <vt:lpstr>Courier New</vt:lpstr>
      <vt:lpstr>Palatino</vt:lpstr>
      <vt:lpstr>Symbol</vt:lpstr>
      <vt:lpstr>Wingdings</vt:lpstr>
      <vt:lpstr>MOOC_blue_calibri</vt:lpstr>
      <vt:lpstr>3. Génération des répertoires des cellules B et T</vt:lpstr>
      <vt:lpstr>Propriétés des réponses immunitaires adaptatives</vt:lpstr>
      <vt:lpstr>Origine du système immunitaire adaptatif*</vt:lpstr>
      <vt:lpstr>Questions </vt:lpstr>
      <vt:lpstr>Sommaire</vt:lpstr>
      <vt:lpstr> 3.1. Structure des récepteurs de l’antigène lymphocytaires</vt:lpstr>
      <vt:lpstr>Expérience historique par Tiselius et Kabat (1939)</vt:lpstr>
      <vt:lpstr>Anticorps monoclonaux   (Koehler et Milstein, Prix Nobel 1978)</vt:lpstr>
      <vt:lpstr>Anticorps monoclonaux</vt:lpstr>
      <vt:lpstr>Anticorps monoclonaux: bases de la sélection in vitro</vt:lpstr>
      <vt:lpstr>Le récepteur des cellules B: Immunoglobulines (Igs)</vt:lpstr>
      <vt:lpstr>Structure des anticorps</vt:lpstr>
      <vt:lpstr>5 classes (isotypes) d’immunoglobulines</vt:lpstr>
      <vt:lpstr>La diversité dans le domaine de la région V est régie par les Complementarity Determining Regions (CDRs)</vt:lpstr>
      <vt:lpstr>Résumé | Classes d’anticorps</vt:lpstr>
      <vt:lpstr>Caractéristiques de la reconnaissance de l’antigène:  qu’est-ce qu’un antigène?</vt:lpstr>
      <vt:lpstr>Caractéristiques de la reconnaissance de l’antigène:  qu’est-ce qu’un antigène?</vt:lpstr>
      <vt:lpstr>Caractéristiques de la reconnaissance de l’antigène (I): Flexibilité</vt:lpstr>
      <vt:lpstr>Caractéristiques de la reconnaissance de l’antigène (II): épitopes linéaires ou conformationnels</vt:lpstr>
      <vt:lpstr>Caractéristiques de la reconnaissance de l’antigène (III): Valence, affinité et avidité</vt:lpstr>
      <vt:lpstr>Caractéristiques de la reconnaissance de l’antigène (IV): Modifications de la structure de l’anticorps  au cours de la réponse immunitaire</vt:lpstr>
      <vt:lpstr>Summary | Features of antigen recognition</vt:lpstr>
      <vt:lpstr>Le corécepteur des cellules B</vt:lpstr>
      <vt:lpstr>Structure du récepteur d’antigène des cellules T (TCR)</vt:lpstr>
      <vt:lpstr>Reconnaissance d’un complexe peptide-MHC  par le récepteur d’antigène des cellules T</vt:lpstr>
      <vt:lpstr>Structure du TCR et des molécules membranaires associées</vt:lpstr>
      <vt:lpstr>Résumé | Récepteurs des cellules T</vt:lpstr>
      <vt:lpstr>Autres lymphocytes: cellules T γδ et cellules NK-T*</vt:lpstr>
      <vt:lpstr>Conclusions 3.1 | Similarités et différences  entre récepteurs des cellules B et T</vt:lpstr>
      <vt:lpstr>Résumé | Récepteurs d’antigène des lymphocytes</vt:lpstr>
      <vt:lpstr> 3.2. Développement des répertoires immuns  </vt:lpstr>
      <vt:lpstr>Aperçu: maturation des lymphocytes</vt:lpstr>
      <vt:lpstr>Principes de la génération d’anticorps  par recombinaison somatique</vt:lpstr>
      <vt:lpstr>Expérience classique de Susumu Tonegawa (Nobel 1987)</vt:lpstr>
      <vt:lpstr>Organisation du locus du récepteur d’antigène  dans la lignée germinale (non-recombiné)</vt:lpstr>
      <vt:lpstr>Réarrangements de gènes dans la région variable</vt:lpstr>
      <vt:lpstr>Chaine lourde: réarrangement V-D-J</vt:lpstr>
      <vt:lpstr>Chaine légère: réarrangement V-J (ici: locus κ)</vt:lpstr>
      <vt:lpstr>Mécanisme du réarrangement de la région V</vt:lpstr>
      <vt:lpstr>Diversité combinatoire des anticorps</vt:lpstr>
      <vt:lpstr>Diversité jonctionnelle </vt:lpstr>
      <vt:lpstr>Diversité combinatoire et jonctionnelle  des récepteurs d’antigène</vt:lpstr>
      <vt:lpstr>Résumé | production d’un repertoire diversifié de récepteurs à l’antigèen</vt:lpstr>
      <vt:lpstr>Maturation et sélection des lymphocytes B</vt:lpstr>
      <vt:lpstr>Lymphopoïèse des cellules B: exclusion allélique</vt:lpstr>
      <vt:lpstr>Maturation des cellules T: 2 types de cellules T</vt:lpstr>
      <vt:lpstr>Maturation des cellules T</vt:lpstr>
      <vt:lpstr>Maturation des cellules T : sélection positive</vt:lpstr>
      <vt:lpstr>Maturation des cellules T : sélection négative</vt:lpstr>
      <vt:lpstr>Résumé | Maturation des cellules T </vt:lpstr>
      <vt:lpstr>Conclusions 3.2 | Génération d’un répertoire de récepteurs d’antigène</vt:lpstr>
      <vt:lpstr> 3.3. Organes and tissus du système immunitaire</vt:lpstr>
      <vt:lpstr>Organes lymphoïdes primaires</vt:lpstr>
      <vt:lpstr>Génération des lignées de leucocytes</vt:lpstr>
      <vt:lpstr>La moelle osseuse rouge: lymphopoïèse</vt:lpstr>
      <vt:lpstr>Structure du thymus</vt:lpstr>
      <vt:lpstr>Développement des thymocytes</vt:lpstr>
      <vt:lpstr>Circulation intra-thymique</vt:lpstr>
      <vt:lpstr>Les organes lymphoïdes secondaires</vt:lpstr>
      <vt:lpstr>Échantillonnage d’antigènes (I)</vt:lpstr>
      <vt:lpstr>Échantillonnage d’antigènes (II)</vt:lpstr>
      <vt:lpstr>Les ganglions lymphatiques (LN)</vt:lpstr>
      <vt:lpstr>Traffic cellulaire au sein des ganglions lymphatiques: cellules dendritiques</vt:lpstr>
      <vt:lpstr>Traffic cellulaire au sein des ganglions lymphatiques: cellules T</vt:lpstr>
      <vt:lpstr>La rate est composée de pulpe rouge et blanche</vt:lpstr>
      <vt:lpstr>Migration des leucocytes au sein de la rate</vt:lpstr>
      <vt:lpstr>Le tissue lymphatique associé aux muqueuses (MALT)</vt:lpstr>
      <vt:lpstr>Le tissue lymphatique associé aux muqueuses (MALT)</vt:lpstr>
      <vt:lpstr>Le tissue lymphatique associé aux muqueuses (MALT)</vt:lpstr>
      <vt:lpstr>Conclusions 3.3 | Les organes lymphoïdes</vt:lpstr>
      <vt:lpstr>Objectifs d’apprentissage</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III. Generation of B and T cell repertoire</dc:title>
  <dc:creator>Claudine Neyen</dc:creator>
  <cp:lastModifiedBy>Microsoft Office User</cp:lastModifiedBy>
  <cp:revision>132</cp:revision>
  <cp:lastPrinted>2019-09-27T11:09:05Z</cp:lastPrinted>
  <dcterms:created xsi:type="dcterms:W3CDTF">2017-11-06T22:44:17Z</dcterms:created>
  <dcterms:modified xsi:type="dcterms:W3CDTF">2019-10-10T07:03:13Z</dcterms:modified>
</cp:coreProperties>
</file>